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6" r:id="rId1"/>
  </p:sldMasterIdLst>
  <p:notesMasterIdLst>
    <p:notesMasterId r:id="rId4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89"/>
    <p:restoredTop sz="94658"/>
  </p:normalViewPr>
  <p:slideViewPr>
    <p:cSldViewPr snapToGrid="0" snapToObjects="1">
      <p:cViewPr varScale="1">
        <p:scale>
          <a:sx n="120" d="100"/>
          <a:sy n="120" d="100"/>
        </p:scale>
        <p:origin x="1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45307-6ED4-B142-BD64-10F739779302}" type="datetimeFigureOut">
              <a:rPr lang="en-US" smtClean="0"/>
              <a:t>8/19/25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DE956-AECE-4A49-8BC2-51A8C013B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78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Euclid – first algorithm (Euclidean algorithm for computing gcds)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Al-Khwarizmi – where the word “algebra” comes from, introduced positional number system (major improvement over systems like Roman numerals)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Gauss – mathematician (numerous contributions: e.g., Gaussian elimination)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Ada Lovelace – wrote the first computer algorithm for calculating Bernoulli numbers (for Babbage’s proposed general computer, the Analytical Engine)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Alan Turing – abstract models for computing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Radia Perlman – algorithm based on SP and MSTs that revolutionized internet network routing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Stephen Cook – theory of NP hardness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Edsger Dijkstra – graph algorithms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/>
              <a:t>Don Knuth – asymptotic notation, Art of Computer Programming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33333"/>
              </a:solidFill>
              <a:highlight>
                <a:srgbClr val="F7F7F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f652350f2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f652350f26_0_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f652350f26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f606204d2d_2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f606204d2d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652350f2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f652350f2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f652350f2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f652350f2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f652350f26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2f652350f26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f652350f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f652350f26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f652350f26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f606204d2d_2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f606204d2d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f606204d2d_2_9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2f606204d2d_2_9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f606204d2d_2_5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f606204d2d_2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606204d2d_2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2f606204d2d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f606204d2d_2_9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2f606204d2d_2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f606204d2d_2_1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2f606204d2d_2_1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f606204d2d_2_9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g2f606204d2d_2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f606204d2d_2_9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2f606204d2d_2_9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2f606204d2d_2_9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f652350f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f652350f2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2f652350f2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f652350f2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f652350f26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2f652350f26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Euclid – first algorithm (Euclidean algorithm for computing gcds)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Al-Khwarizmi – where the word “algebra” comes from, introduced positional number system (major improvement over systems like Roman numerals)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Gauss – mathematician (numerous contributions: e.g., Gaussian elimination)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Ada Lovelace – wrote the first computer algorithm for calculating Bernoulli numbers (for Babbage’s proposed general computer, the Analytical Engine)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Alan Turing – abstract models for computing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Radia Perlman – algorithm based on SP and MSTs that revolutionized internet network routing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Stephen Cook – theory of NP hardness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Edsger Dijkstra – graph algorithms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Don Knuth – asymptotic notation, Art of Computer Programming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67E878-355D-4441-B511-AE928A0501C6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44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16B3-28DC-6D46-843F-AE8FD78F333C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79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C2C9-2837-2E4B-A031-2FDC04F2083E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180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94928-1436-FE47-9957-E8353B2844DB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33876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F7082-5F05-284B-9F6E-A3673EBACDBA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1C22A-4047-DB43-A137-4114C5752274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669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8370-F6B3-8C43-8B6C-F22693B03CFF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98D05-44B2-2A42-83F3-15ACB08AA28F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767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2580-CF48-EB40-AD4C-F76BB2834BB6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532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5"/>
          <p:cNvSpPr txBox="1">
            <a:spLocks noGrp="1"/>
          </p:cNvSpPr>
          <p:nvPr>
            <p:ph type="ctrTitle"/>
          </p:nvPr>
        </p:nvSpPr>
        <p:spPr>
          <a:xfrm>
            <a:off x="0" y="1779371"/>
            <a:ext cx="12192000" cy="2002440"/>
          </a:xfrm>
          <a:prstGeom prst="rect">
            <a:avLst/>
          </a:prstGeom>
          <a:solidFill>
            <a:srgbClr val="E57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ubTitle" idx="1"/>
          </p:nvPr>
        </p:nvSpPr>
        <p:spPr>
          <a:xfrm>
            <a:off x="1524000" y="398098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BA02B023-3B97-E941-BE08-35171F239380}" type="datetime1">
              <a:rPr lang="en-US" smtClean="0"/>
              <a:t>8/19/25</a:t>
            </a:fld>
            <a:endParaRPr/>
          </a:p>
        </p:txBody>
      </p:sp>
      <p:sp>
        <p:nvSpPr>
          <p:cNvPr id="19" name="Google Shape;1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45393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5492C-27DC-5C47-AC47-CE96BF0E2CE2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00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086E6-3506-8346-B2A2-39B93D6F9BBB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DB26-B606-D24E-93A7-1C0CAAE9922E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07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AF02-59B7-8B4C-9E28-585E87573D85}" type="datetime1">
              <a:rPr lang="en-US" smtClean="0"/>
              <a:t>8/19/25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2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21C4-233E-A548-BD5F-C4B7B0DF1763}" type="datetime1">
              <a:rPr lang="en-US" smtClean="0"/>
              <a:t>8/19/25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116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CA351-58DF-CB4A-9E11-A4435E0C8C66}" type="datetime1">
              <a:rPr lang="en-US" smtClean="0"/>
              <a:t>8/19/25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1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1850F-72C2-E64B-B809-47309D26F833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503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0A0D5-3CB6-744B-9110-0293C4829AA2}" type="datetime1">
              <a:rPr lang="en-US" smtClean="0"/>
              <a:t>8/19/25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755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162B8-4484-2A47-8277-6450CC53F81E}" type="datetime1">
              <a:rPr lang="en-US" smtClean="0"/>
              <a:t>8/19/25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91E88-2515-D24B-B4EA-67D975D085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260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  <p:sldLayoutId id="2147484021" r:id="rId15"/>
    <p:sldLayoutId id="2147484022" r:id="rId16"/>
    <p:sldLayoutId id="2147484023" r:id="rId17"/>
    <p:sldLayoutId id="2147484024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bookcentral-proquest-com.proxy1.library.virginia.edu/lib/UVA/detail.action?docID=6925615" TargetMode="External"/><Relationship Id="rId4" Type="http://schemas.openxmlformats.org/officeDocument/2006/relationships/hyperlink" Target="https://search.lib.virginia.edu/catalog/u675777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cs3100@cshelpdesk.atlassian.n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1.jpeg"/><Relationship Id="rId5" Type="http://schemas.openxmlformats.org/officeDocument/2006/relationships/image" Target="../media/image6.jpeg"/><Relationship Id="rId10" Type="http://schemas.openxmlformats.org/officeDocument/2006/relationships/image" Target="../media/image9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cDA3_5982h8?t=4m4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s3100@cshelpdesk.atlassian.ne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va-cs.github.io/dsa2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ctrTitle"/>
          </p:nvPr>
        </p:nvSpPr>
        <p:spPr>
          <a:xfrm>
            <a:off x="0" y="1779371"/>
            <a:ext cx="12192000" cy="2002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/>
              <a:t>Data Structures and Algorithms 2</a:t>
            </a:r>
            <a:br>
              <a:rPr lang="en-US"/>
            </a:br>
            <a:br>
              <a:rPr lang="en-US" sz="1100"/>
            </a:br>
            <a:r>
              <a:rPr lang="en-US" sz="4400"/>
              <a:t>Introduction and Logistics</a:t>
            </a:r>
            <a:endParaRPr/>
          </a:p>
        </p:txBody>
      </p:sp>
      <p:sp>
        <p:nvSpPr>
          <p:cNvPr id="90" name="Google Shape;90;p1"/>
          <p:cNvSpPr txBox="1">
            <a:spLocks noGrp="1"/>
          </p:cNvSpPr>
          <p:nvPr>
            <p:ph type="subTitle" idx="1"/>
          </p:nvPr>
        </p:nvSpPr>
        <p:spPr>
          <a:xfrm>
            <a:off x="1524000" y="4191000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US"/>
              <a:t>Co-instructors:  Aaron Bloomfield and Mark Floryan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/>
              <a:t>Spring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Requirements</a:t>
            </a:r>
            <a:endParaRPr/>
          </a:p>
        </p:txBody>
      </p:sp>
      <p:sp>
        <p:nvSpPr>
          <p:cNvPr id="219" name="Google Shape;219;p10"/>
          <p:cNvSpPr txBox="1">
            <a:spLocks noGrp="1"/>
          </p:cNvSpPr>
          <p:nvPr>
            <p:ph type="body" idx="1"/>
          </p:nvPr>
        </p:nvSpPr>
        <p:spPr>
          <a:xfrm>
            <a:off x="733450" y="1715550"/>
            <a:ext cx="10974000" cy="46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Discrete Math and Theory </a:t>
            </a:r>
            <a:r>
              <a:rPr lang="en-US"/>
              <a:t>1 </a:t>
            </a:r>
            <a:r>
              <a:rPr lang="en-US" sz="2800"/>
              <a:t>(CS 2120 or </a:t>
            </a:r>
            <a:r>
              <a:rPr lang="en-US"/>
              <a:t>CS 2102) with C- or higher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Data Structures and Algorithms 1 (CS 2100) with C- or higher</a:t>
            </a:r>
            <a:endParaRPr sz="28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Logarithms, exponents, summations, derivatives, limits &amp; series (Calc I)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Tenacity</a:t>
            </a:r>
            <a:endParaRPr sz="28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Inquisitiveness</a:t>
            </a:r>
            <a:endParaRPr sz="280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Creativity</a:t>
            </a:r>
            <a:endParaRPr sz="280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800"/>
              <a:t>Note: CS2100 and CS2120 pre-req taken seriously. Don’t meet it?</a:t>
            </a:r>
            <a:r>
              <a:rPr lang="en-US"/>
              <a:t> </a:t>
            </a:r>
            <a:r>
              <a:rPr lang="en-US" sz="2800"/>
              <a:t> Need approval or you will be dropped (after add deadline). </a:t>
            </a:r>
            <a:r>
              <a:rPr lang="en-US"/>
              <a:t>☹</a:t>
            </a:r>
            <a:endParaRPr sz="2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Warning</a:t>
            </a:r>
            <a:endParaRPr/>
          </a:p>
        </p:txBody>
      </p:sp>
      <p:sp>
        <p:nvSpPr>
          <p:cNvPr id="227" name="Google Shape;227;p11"/>
          <p:cNvSpPr txBox="1">
            <a:spLocks noGrp="1"/>
          </p:cNvSpPr>
          <p:nvPr>
            <p:ph type="body" idx="1"/>
          </p:nvPr>
        </p:nvSpPr>
        <p:spPr>
          <a:xfrm>
            <a:off x="2050311" y="1409653"/>
            <a:ext cx="8614144" cy="2438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This can be a very </a:t>
            </a:r>
            <a:r>
              <a:rPr lang="en-US" u="sng" dirty="0"/>
              <a:t>challenging</a:t>
            </a:r>
            <a:r>
              <a:rPr lang="en-US" dirty="0"/>
              <a:t> class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Hard material that combines problem-solving, logic, math and programming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“Holy grail” of computer science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Useful in practice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Job interviews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Lots of opportunities to succeed!</a:t>
            </a:r>
            <a:endParaRPr dirty="0"/>
          </a:p>
        </p:txBody>
      </p:sp>
      <p:sp>
        <p:nvSpPr>
          <p:cNvPr id="228" name="Google Shape;228;p11"/>
          <p:cNvSpPr txBox="1"/>
          <p:nvPr/>
        </p:nvSpPr>
        <p:spPr>
          <a:xfrm>
            <a:off x="2430616" y="4596825"/>
            <a:ext cx="352590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Hopefully not you…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29" name="Google Shape;22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6807" y="5181600"/>
            <a:ext cx="7138386" cy="138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11"/>
          <p:cNvSpPr/>
          <p:nvPr/>
        </p:nvSpPr>
        <p:spPr>
          <a:xfrm>
            <a:off x="9296400" y="3847922"/>
            <a:ext cx="1668517" cy="1000125"/>
          </a:xfrm>
          <a:prstGeom prst="wedgeRoundRectCallout">
            <a:avLst>
              <a:gd name="adj1" fmla="val -41523"/>
              <a:gd name="adj2" fmla="val 113967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Quit!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“Learning Sources”</a:t>
            </a:r>
            <a:endParaRPr/>
          </a:p>
        </p:txBody>
      </p:sp>
      <p:sp>
        <p:nvSpPr>
          <p:cNvPr id="237" name="Google Shape;237;p12"/>
          <p:cNvSpPr txBox="1">
            <a:spLocks noGrp="1"/>
          </p:cNvSpPr>
          <p:nvPr>
            <p:ph type="body" idx="1"/>
          </p:nvPr>
        </p:nvSpPr>
        <p:spPr>
          <a:xfrm>
            <a:off x="1133061" y="5334001"/>
            <a:ext cx="10972800" cy="114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All of these are important.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Realistically, IMHO it’s impossible to get all the “book knowledge”</a:t>
            </a:r>
            <a:br>
              <a:rPr lang="en-US"/>
            </a:br>
            <a:r>
              <a:rPr lang="en-US"/>
              <a:t>from lectures and slides!</a:t>
            </a: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238" name="Google Shape;238;p12"/>
          <p:cNvSpPr txBox="1"/>
          <p:nvPr/>
        </p:nvSpPr>
        <p:spPr>
          <a:xfrm>
            <a:off x="1143000" y="1740406"/>
            <a:ext cx="89916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From what sources will you learn?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1166191" y="3037820"/>
            <a:ext cx="5105400" cy="5232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 you get from the slides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1166191" y="3561040"/>
            <a:ext cx="5105400" cy="5232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Explanations you read in CLRS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1166191" y="2514600"/>
            <a:ext cx="5105400" cy="5232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 I say in Lectures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1166191" y="4084260"/>
            <a:ext cx="5105400" cy="5232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Activities you do in/out of class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43" name="Google Shape;243;p12"/>
          <p:cNvSpPr txBox="1"/>
          <p:nvPr/>
        </p:nvSpPr>
        <p:spPr>
          <a:xfrm>
            <a:off x="1166191" y="4607480"/>
            <a:ext cx="5105400" cy="52322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Assignments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244" name="Google Shape;244;p12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7111" y="2477200"/>
            <a:ext cx="2247089" cy="257214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/>
          <p:nvPr/>
        </p:nvSpPr>
        <p:spPr>
          <a:xfrm>
            <a:off x="6717899" y="3370855"/>
            <a:ext cx="1359408" cy="78483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Textbook</a:t>
            </a:r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body" idx="1"/>
          </p:nvPr>
        </p:nvSpPr>
        <p:spPr>
          <a:xfrm>
            <a:off x="960478" y="1217425"/>
            <a:ext cx="10972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You </a:t>
            </a:r>
            <a:r>
              <a:rPr lang="en-US" u="sng"/>
              <a:t>really need to</a:t>
            </a:r>
            <a:r>
              <a:rPr lang="en-US"/>
              <a:t> read and study material other than the slides.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There are options, but a textbook is the easiest option.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We’ll post readings from CLRS, urge you to read them.</a:t>
            </a:r>
            <a:br>
              <a:rPr lang="en-US"/>
            </a:br>
            <a:r>
              <a:rPr lang="en-US" b="1"/>
              <a:t>Note: </a:t>
            </a:r>
            <a:r>
              <a:rPr lang="en-US"/>
              <a:t>We will also have some resources posted on Collab site.</a:t>
            </a:r>
            <a:endParaRPr/>
          </a:p>
          <a:p>
            <a:pPr marL="685800" lvl="1" indent="-8763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253" name="Google Shape;253;p13" descr="A book cover of a boo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7501" y="2843935"/>
            <a:ext cx="1815955" cy="2068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3"/>
          <p:cNvSpPr txBox="1"/>
          <p:nvPr/>
        </p:nvSpPr>
        <p:spPr>
          <a:xfrm>
            <a:off x="882504" y="5146368"/>
            <a:ext cx="709369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Cormen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et al. (CLRS) </a:t>
            </a:r>
            <a:r>
              <a:rPr lang="en-US" sz="28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Introduction to Algorithms</a:t>
            </a:r>
            <a:br>
              <a:rPr lang="en-US" sz="28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u="sng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4th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Edition. (3</a:t>
            </a:r>
            <a:r>
              <a:rPr lang="en-US" sz="2800" baseline="300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edition OK, but…)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55" name="Google Shape;255;p13"/>
          <p:cNvSpPr/>
          <p:nvPr/>
        </p:nvSpPr>
        <p:spPr>
          <a:xfrm>
            <a:off x="6043102" y="2843935"/>
            <a:ext cx="4984741" cy="1682965"/>
          </a:xfrm>
          <a:prstGeom prst="wedgeRoundRectCallout">
            <a:avLst>
              <a:gd name="adj1" fmla="val -94800"/>
              <a:gd name="adj2" fmla="val 32446"/>
              <a:gd name="adj3" fmla="val 16667"/>
            </a:avLst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Freely accessible online via the </a:t>
            </a:r>
            <a:r>
              <a:rPr lang="en-US" sz="3200" b="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UVA librar</a:t>
            </a:r>
            <a:r>
              <a:rPr lang="en-US" sz="32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br>
              <a:rPr lang="en-US" sz="32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Follow this link!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/>
          <p:nvPr/>
        </p:nvSpPr>
        <p:spPr>
          <a:xfrm>
            <a:off x="7370243" y="5778329"/>
            <a:ext cx="3657600" cy="830997"/>
          </a:xfrm>
          <a:prstGeom prst="rect">
            <a:avLst/>
          </a:prstGeom>
          <a:noFill/>
          <a:ln w="635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may also ask you to read other online materials!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Units and Assignments</a:t>
            </a:r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4648200" cy="5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Five Units: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800"/>
              <a:buFont typeface="Calibri"/>
              <a:buAutoNum type="arabicPeriod"/>
            </a:pPr>
            <a:r>
              <a:rPr lang="en-US" dirty="0"/>
              <a:t>Graph Algorithms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800"/>
              <a:buFont typeface="Calibri"/>
              <a:buAutoNum type="arabicPeriod"/>
            </a:pPr>
            <a:r>
              <a:rPr lang="en-US" dirty="0"/>
              <a:t>Divide and Conquer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800"/>
              <a:buFont typeface="Calibri"/>
              <a:buAutoNum type="arabicPeriod"/>
            </a:pPr>
            <a:r>
              <a:rPr lang="en-US" dirty="0"/>
              <a:t>Greedy Algorithms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800"/>
              <a:buFont typeface="Calibri"/>
              <a:buAutoNum type="arabicPeriod"/>
            </a:pPr>
            <a:r>
              <a:rPr lang="en-US" dirty="0"/>
              <a:t>Dynamic Programming</a:t>
            </a:r>
            <a:endParaRPr dirty="0"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2800"/>
              <a:buFont typeface="Calibri"/>
              <a:buAutoNum type="arabicPeriod"/>
            </a:pPr>
            <a:r>
              <a:rPr lang="en-US" dirty="0"/>
              <a:t>Reductions, including Network Flow &amp; Machine Learning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pic>
        <p:nvPicPr>
          <p:cNvPr id="264" name="Google Shape;26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8115" y="3886200"/>
            <a:ext cx="3505200" cy="2480733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/>
          <p:nvPr/>
        </p:nvSpPr>
        <p:spPr>
          <a:xfrm>
            <a:off x="6019800" y="1543400"/>
            <a:ext cx="5334000" cy="51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Course work for each unit will include: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Quiz (in-class, closed book)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 Programming Assignment (PA)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 Weekly Problem Sets (PS)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279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Additional coursework: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“PS0”, a warm-up exercise on using LaTeX typesetting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Surveys, activities along the way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Course Learning Objectives</a:t>
            </a:r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10515600" cy="5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0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By the end of this course, students will:</a:t>
            </a:r>
            <a:endParaRPr sz="3900" dirty="0">
              <a:solidFill>
                <a:schemeClr val="tx1">
                  <a:lumMod val="95000"/>
                </a:schemeClr>
              </a:solidFill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600" b="1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Understand and implement more advanced data structures, </a:t>
            </a:r>
            <a:r>
              <a:rPr lang="en-US" sz="2600" b="0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including (but not limited to) graphs and sets (e.g., find-union).  Be able to analyze the asymptotic complexity of the operations of these structures and use them to solve problems.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600" b="1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Understand a variety of problem solving paradigms such as dynamic programming, divide-and-conquer, and greedy algorithms. </a:t>
            </a:r>
            <a:r>
              <a:rPr lang="en-US" sz="2600" b="0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Be able to implement a variety of algorithms, including Breadth-First (and Depth-First) Search, Dijkstra’s algorithm, Ford-Fulkerson, and others.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600" b="1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Analyze a new problem and select an appropriate problem-solving technique.</a:t>
            </a:r>
            <a:r>
              <a:rPr lang="en-US" sz="2600" b="0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Be able to construct an algorithm to solve the problem, prove the correctness of their algorithm, and analyze the asymptotic behavior of the algorithm.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600" b="1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Analyze behavior of algorithms with recursive, and other more advanced properties. </a:t>
            </a:r>
            <a:r>
              <a:rPr lang="en-US" sz="2600" b="0" i="0" u="none" strike="noStrik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Solve recurrence relations for their closed form either manually or via the Master Theorem. Prove both upper and lower bounds on the behavior of such algorithms.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2600" b="0" i="0" u="none" strike="noStrike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US" sz="2600" b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lang="en-US" sz="26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department course specification also includes an introduction to machine learning and topics on ethics and machine learning.</a:t>
            </a:r>
            <a:endParaRPr sz="2600" b="0" i="0" u="none" strike="noStrike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Grading Breakdown</a:t>
            </a:r>
            <a:endParaRPr/>
          </a:p>
        </p:txBody>
      </p:sp>
      <p:sp>
        <p:nvSpPr>
          <p:cNvPr id="279" name="Google Shape;279;p16"/>
          <p:cNvSpPr txBox="1">
            <a:spLocks noGrp="1"/>
          </p:cNvSpPr>
          <p:nvPr>
            <p:ph type="body" idx="1"/>
          </p:nvPr>
        </p:nvSpPr>
        <p:spPr>
          <a:xfrm>
            <a:off x="2347137" y="1354667"/>
            <a:ext cx="8071884" cy="5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Note: </a:t>
            </a:r>
            <a:r>
              <a:rPr lang="en-US" dirty="0"/>
              <a:t>unlike some courses/semesters, each assignment gets a numeric score, and they’re combined to get an overall course score from 0-100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Quizzes: 60%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Programming Assignments (PAs): 20%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Reminder: one per unit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Problem Sets (PSs): 20%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i="1" dirty="0"/>
              <a:t>Your final grade average cannot be more than 10% higher than your quiz average!</a:t>
            </a:r>
            <a:endParaRPr i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Quizzes</a:t>
            </a:r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10515600" cy="481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In-person, in your assigned section’s classroom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February 27: Quiz 1 (Graphs), Quiz 2 (Divide and Conquer)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April 10: Quiz 3 (Greedy), Quiz 4 (Dynamic Programming) 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/>
              <a:t>May 2 (7-10 pm)</a:t>
            </a:r>
            <a:r>
              <a:rPr lang="en-US"/>
              <a:t>: Quiz 5 (Network Flow, Machine Learning), Re-take Questions</a:t>
            </a:r>
            <a:endParaRPr/>
          </a:p>
          <a:p>
            <a:pPr marL="685800" lvl="1" indent="-20288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75000"/>
              <a:buChar char="•"/>
            </a:pPr>
            <a:r>
              <a:rPr lang="en-US"/>
              <a:t>You must be physically present on that date!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b="1"/>
              <a:t>“Re-take” Opportunity for Quizzes 1-4</a:t>
            </a:r>
            <a:endParaRPr b="1"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During final exam period (along with Quiz 5)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Available only if you made a reasonable first attempt on quiz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Answer 2-3 questions on that unit</a:t>
            </a:r>
            <a:endParaRPr/>
          </a:p>
          <a:p>
            <a:pPr marL="457200" lvl="0" indent="-44386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Grade on those questions will replace up to 10 missing points on score from first attempt of that unit’s quiz</a:t>
            </a:r>
            <a:endParaRPr/>
          </a:p>
          <a:p>
            <a:pPr marL="1143000" lvl="1" indent="-44577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Example: First attempt score is a 75/100. You get 5 of 10 on re-take. Final score: 80/100.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Problem Sets (PSs)</a:t>
            </a:r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10515600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Goal: </a:t>
            </a:r>
            <a:r>
              <a:rPr lang="en-US"/>
              <a:t>Think carefully and practice problem solving with techniques discussed during the unit</a:t>
            </a: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Grading:  </a:t>
            </a:r>
            <a:r>
              <a:rPr lang="en-US"/>
              <a:t>We will assign points for each question based on a rubric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What are they like?</a:t>
            </a:r>
            <a:r>
              <a:rPr lang="en-US"/>
              <a:t>  A set of approximately 2-3 questions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Concept-level questions, details of what we've studied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Design an algorithm for a given problem (pseudocode, words)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Analyze an algorithm (mathematically), provide a proof of correctness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/>
              <a:t>Collaborate?  </a:t>
            </a:r>
            <a:r>
              <a:rPr lang="en-US"/>
              <a:t>Yes, in groups of up to 5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But everyone must prepare and submit an individual write-up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/>
              <a:t>Submissions must be formatted in LaTeX!  (more later)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Programming Assignment (PAs)</a:t>
            </a:r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body" idx="1"/>
          </p:nvPr>
        </p:nvSpPr>
        <p:spPr>
          <a:xfrm>
            <a:off x="1775636" y="1903228"/>
            <a:ext cx="9882963" cy="445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Goal:</a:t>
            </a:r>
            <a:r>
              <a:rPr lang="en-US" dirty="0"/>
              <a:t> Explore one or more topics from a unit by applying and 		implementing it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Grading: </a:t>
            </a:r>
            <a:r>
              <a:rPr lang="en-US" dirty="0"/>
              <a:t> Primarily based on passing test-cases on </a:t>
            </a:r>
            <a:r>
              <a:rPr lang="en-US" dirty="0" err="1"/>
              <a:t>Gradescope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Include comments: any sources, collaborators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We may ask you to answer short discussion questions about your solution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Languages accepted: </a:t>
            </a:r>
            <a:r>
              <a:rPr lang="en-US" dirty="0"/>
              <a:t>Python (3.10 or newer), Java (21 or newer)</a:t>
            </a:r>
            <a:endParaRPr b="1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Collaborate?  </a:t>
            </a:r>
            <a:r>
              <a:rPr lang="en-US" dirty="0"/>
              <a:t>Not in writing or debugging the code, but…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Can discuss </a:t>
            </a:r>
            <a:r>
              <a:rPr lang="en-US" b="1" dirty="0"/>
              <a:t>the problem </a:t>
            </a:r>
            <a:r>
              <a:rPr lang="en-US" dirty="0"/>
              <a:t>and </a:t>
            </a:r>
            <a:r>
              <a:rPr lang="en-US" b="1" dirty="0"/>
              <a:t>the overall strategy </a:t>
            </a:r>
            <a:r>
              <a:rPr lang="en-US" dirty="0"/>
              <a:t>with other students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Must list these people in your submission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Cannot share code, look at each other’s code! (Read syllabus carefully!)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313" y="3924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 descr="Image result for al khwarizm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7232" y="108332"/>
            <a:ext cx="2248321" cy="300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 descr="Image result for alan tur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92" y="1302536"/>
            <a:ext cx="2623331" cy="262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 descr="Image result for edsger dijkst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7937" y="-44182"/>
            <a:ext cx="2295123" cy="306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 descr="Image result for donald knut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4826" y="4250051"/>
            <a:ext cx="2314574" cy="256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 descr="Sir Tony Hoare IMG 5125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60020" y="4053301"/>
            <a:ext cx="27051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" descr="Image result for ada lovelac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56225" y="10668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381000" y="108332"/>
            <a:ext cx="6417000" cy="103464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Who’s Who in Algorithms?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06" name="Google Shape;106;p2" descr="Image result for stephen cook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53400" y="4672341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54454" y="2835628"/>
            <a:ext cx="1736405" cy="2209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" descr="A person with long hair smil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62713" y="2607007"/>
            <a:ext cx="2226238" cy="256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DB82F713-2935-6699-0A12-FAEB072A06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1051" y="2940915"/>
            <a:ext cx="1932053" cy="18554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f652350f26_0_4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Extension Policy</a:t>
            </a:r>
            <a:endParaRPr/>
          </a:p>
        </p:txBody>
      </p:sp>
      <p:sp>
        <p:nvSpPr>
          <p:cNvPr id="308" name="Google Shape;308;g2f652350f26_0_42"/>
          <p:cNvSpPr txBox="1">
            <a:spLocks noGrp="1"/>
          </p:cNvSpPr>
          <p:nvPr>
            <p:ph type="body" idx="1"/>
          </p:nvPr>
        </p:nvSpPr>
        <p:spPr>
          <a:xfrm>
            <a:off x="955158" y="1354801"/>
            <a:ext cx="10515600" cy="517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Anybody can request </a:t>
            </a:r>
            <a:r>
              <a:rPr lang="en-US" b="1" i="1" dirty="0">
                <a:solidFill>
                  <a:schemeClr val="accent5"/>
                </a:solidFill>
              </a:rPr>
              <a:t>up to 8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/>
              <a:t>extensions on any homework assignment for any reason</a:t>
            </a:r>
            <a:endParaRPr dirty="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dirty="0"/>
          </a:p>
          <a:p>
            <a:pPr marL="457200" lvl="0" indent="-430530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Fill out a Google form </a:t>
            </a:r>
            <a:r>
              <a:rPr lang="en-US" i="1" dirty="0"/>
              <a:t>prior</a:t>
            </a:r>
            <a:r>
              <a:rPr lang="en-US" dirty="0"/>
              <a:t> to the due date, and a full 4-day extension is automatically granted</a:t>
            </a:r>
            <a:endParaRPr dirty="0"/>
          </a:p>
          <a:p>
            <a:pPr marL="457200" lvl="0" indent="-430530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Pros: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Flexibility in deadlines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This covers </a:t>
            </a:r>
            <a:r>
              <a:rPr lang="en-US" b="1" i="1" dirty="0"/>
              <a:t>ALL</a:t>
            </a:r>
            <a:r>
              <a:rPr lang="en-US" dirty="0"/>
              <a:t> accommodations, travel, holidays, being busy, family emergencies, SDAC (generally), dog ate homework, etc.</a:t>
            </a:r>
            <a:endParaRPr dirty="0"/>
          </a:p>
          <a:p>
            <a:pPr marL="457200" lvl="0" indent="-430530" algn="just" rtl="0"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-US" dirty="0"/>
              <a:t>Cons: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TA office hours are optimized for the actual due date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TAs have to prioritize the current assignment, not the late one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Late submission means </a:t>
            </a:r>
            <a:r>
              <a:rPr lang="en-US" i="1" dirty="0"/>
              <a:t>very</a:t>
            </a:r>
            <a:r>
              <a:rPr lang="en-US" dirty="0"/>
              <a:t> late grading return</a:t>
            </a:r>
            <a:endParaRPr dirty="0"/>
          </a:p>
          <a:p>
            <a:pPr marL="685800" lvl="1" indent="-211455" algn="just" rtl="0">
              <a:spcBef>
                <a:spcPts val="500"/>
              </a:spcBef>
              <a:spcAft>
                <a:spcPts val="0"/>
              </a:spcAft>
              <a:buSzPct val="75000"/>
              <a:buChar char="•"/>
            </a:pPr>
            <a:r>
              <a:rPr lang="en-US" dirty="0"/>
              <a:t>You won’t be as prepared for the quizzes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 late penalty kicks in after the deadline (or deadline + extension): -25% per day (or fraction thereof)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PS0 – LaTeX Warmup</a:t>
            </a:r>
            <a:endParaRPr/>
          </a:p>
        </p:txBody>
      </p:sp>
      <p:sp>
        <p:nvSpPr>
          <p:cNvPr id="315" name="Google Shape;315;p23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10515600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US" sz="3600"/>
              <a:t>PS0 is out this week, due next week!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Learning LaTeX</a:t>
            </a:r>
            <a:endParaRPr sz="32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LaTeX (pronounced “LAH-tech”) is a markup language where you mix text and commands in a .tex file, run process the file to get a publication-quality PDF output file</a:t>
            </a:r>
            <a:endParaRPr sz="28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Created to format mathematical symbols and texts</a:t>
            </a:r>
            <a:endParaRPr sz="2800"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/>
              <a:t>You can create .tex files and run LaTeX in the cloud using a site called Overleaf</a:t>
            </a:r>
            <a:endParaRPr sz="280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PS0 is due next week</a:t>
            </a:r>
            <a:endParaRPr sz="3200"/>
          </a:p>
          <a:p>
            <a:pPr marL="68580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Academic Integrity</a:t>
            </a:r>
            <a:endParaRPr/>
          </a:p>
        </p:txBody>
      </p:sp>
      <p:sp>
        <p:nvSpPr>
          <p:cNvPr id="322" name="Google Shape;322;p24"/>
          <p:cNvSpPr txBox="1">
            <a:spLocks noGrp="1"/>
          </p:cNvSpPr>
          <p:nvPr>
            <p:ph type="body" idx="1"/>
          </p:nvPr>
        </p:nvSpPr>
        <p:spPr>
          <a:xfrm>
            <a:off x="1205634" y="1653365"/>
            <a:ext cx="7039721" cy="475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Collaboration Encouraged!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For PSs:</a:t>
            </a:r>
            <a:r>
              <a:rPr lang="en-US" sz="2400" dirty="0"/>
              <a:t> groups of up to 5 per assignment (you + 4)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List your collaborators (by name and UVA computing ID)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OK to discuss problem, approach to solution, even details about solution, but… collaboration is "whiteboard only"</a:t>
            </a:r>
            <a:endParaRPr sz="20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Write-ups (.</a:t>
            </a:r>
            <a:r>
              <a:rPr lang="en-US" sz="2000" dirty="0" err="1"/>
              <a:t>tex</a:t>
            </a:r>
            <a:r>
              <a:rPr lang="en-US" sz="2000" dirty="0"/>
              <a:t> files) must be created </a:t>
            </a:r>
            <a:r>
              <a:rPr lang="en-US" sz="2000" b="1" dirty="0"/>
              <a:t>independently</a:t>
            </a:r>
            <a:endParaRPr sz="2000" b="1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DO NOT </a:t>
            </a:r>
            <a:r>
              <a:rPr lang="en-US" sz="2000" dirty="0">
                <a:solidFill>
                  <a:srgbClr val="FF0000"/>
                </a:solidFill>
              </a:rPr>
              <a:t>share written notes / pictures / code / </a:t>
            </a:r>
            <a:r>
              <a:rPr lang="en-US" sz="2000" dirty="0" err="1">
                <a:solidFill>
                  <a:srgbClr val="FF0000"/>
                </a:solidFill>
              </a:rPr>
              <a:t>etc</a:t>
            </a:r>
            <a:endParaRPr sz="2000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DO NOT </a:t>
            </a:r>
            <a:r>
              <a:rPr lang="en-US" sz="2000" dirty="0">
                <a:solidFill>
                  <a:srgbClr val="FF0000"/>
                </a:solidFill>
              </a:rPr>
              <a:t>share documents (ex: Overleaf)</a:t>
            </a:r>
            <a:endParaRPr sz="20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Be able to explain any solution you submit!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dirty="0">
                <a:solidFill>
                  <a:srgbClr val="FF0000"/>
                </a:solidFill>
              </a:rPr>
              <a:t>DO NOT seek published solutions online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See syllabus about online code examples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1" dirty="0">
              <a:solidFill>
                <a:srgbClr val="000000"/>
              </a:solidFill>
            </a:endParaRPr>
          </a:p>
        </p:txBody>
      </p:sp>
      <p:grpSp>
        <p:nvGrpSpPr>
          <p:cNvPr id="323" name="Google Shape;323;p24"/>
          <p:cNvGrpSpPr/>
          <p:nvPr/>
        </p:nvGrpSpPr>
        <p:grpSpPr>
          <a:xfrm>
            <a:off x="8399161" y="4212265"/>
            <a:ext cx="2640369" cy="2362201"/>
            <a:chOff x="8326527" y="4343400"/>
            <a:chExt cx="2640369" cy="2362201"/>
          </a:xfrm>
        </p:grpSpPr>
        <p:pic>
          <p:nvPicPr>
            <p:cNvPr id="324" name="Google Shape;324;p2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26527" y="4676829"/>
              <a:ext cx="2640369" cy="1477638"/>
            </a:xfrm>
            <a:prstGeom prst="rect">
              <a:avLst/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25" name="Google Shape;325;p24"/>
            <p:cNvSpPr/>
            <p:nvPr/>
          </p:nvSpPr>
          <p:spPr>
            <a:xfrm>
              <a:off x="8501503" y="4343400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24"/>
          <p:cNvGrpSpPr/>
          <p:nvPr/>
        </p:nvGrpSpPr>
        <p:grpSpPr>
          <a:xfrm>
            <a:off x="8399161" y="1779713"/>
            <a:ext cx="2552183" cy="2362201"/>
            <a:chOff x="8425303" y="1501219"/>
            <a:chExt cx="2552183" cy="2362201"/>
          </a:xfrm>
        </p:grpSpPr>
        <p:pic>
          <p:nvPicPr>
            <p:cNvPr id="327" name="Google Shape;327;p2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5303" y="1599509"/>
              <a:ext cx="2552183" cy="1979023"/>
            </a:xfrm>
            <a:prstGeom prst="rect">
              <a:avLst/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28" name="Google Shape;328;p24"/>
            <p:cNvSpPr/>
            <p:nvPr/>
          </p:nvSpPr>
          <p:spPr>
            <a:xfrm>
              <a:off x="8501503" y="1501219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Academic Integrity</a:t>
            </a:r>
            <a:endParaRPr/>
          </a:p>
        </p:txBody>
      </p:sp>
      <p:sp>
        <p:nvSpPr>
          <p:cNvPr id="335" name="Google Shape;335;p25"/>
          <p:cNvSpPr txBox="1">
            <a:spLocks noGrp="1"/>
          </p:cNvSpPr>
          <p:nvPr>
            <p:ph type="body" idx="1"/>
          </p:nvPr>
        </p:nvSpPr>
        <p:spPr>
          <a:xfrm>
            <a:off x="1214514" y="1600201"/>
            <a:ext cx="6869526" cy="4756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Collaboration Encouraged!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b="1" dirty="0"/>
              <a:t>For PAs:</a:t>
            </a:r>
            <a:r>
              <a:rPr lang="en-US" sz="2400" dirty="0"/>
              <a:t> you can talk, strategize, design,… together,</a:t>
            </a:r>
            <a:br>
              <a:rPr lang="en-US" sz="2400" dirty="0"/>
            </a:br>
            <a:r>
              <a:rPr lang="en-US" sz="2400" dirty="0"/>
              <a:t>but creating and debugging code must be done </a:t>
            </a:r>
            <a:r>
              <a:rPr lang="en-US" sz="2400" b="1" dirty="0"/>
              <a:t>alone</a:t>
            </a:r>
            <a:endParaRPr sz="2400" b="1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dirty="0"/>
              <a:t>List your collaborators (by name and UVA computing ID)</a:t>
            </a:r>
            <a:endParaRPr sz="2000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DO NOT</a:t>
            </a:r>
            <a:r>
              <a:rPr lang="en-US" sz="2000" dirty="0">
                <a:solidFill>
                  <a:srgbClr val="FF0000"/>
                </a:solidFill>
              </a:rPr>
              <a:t> share pieces of code or programs or files</a:t>
            </a:r>
            <a:endParaRPr sz="2000" dirty="0">
              <a:solidFill>
                <a:srgbClr val="FF0000"/>
              </a:solidFill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DO NOT </a:t>
            </a:r>
            <a:r>
              <a:rPr lang="en-US" sz="2000" dirty="0">
                <a:solidFill>
                  <a:srgbClr val="FF0000"/>
                </a:solidFill>
              </a:rPr>
              <a:t>share debugging of code</a:t>
            </a:r>
            <a:endParaRPr sz="20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Be able to explain any solution you submit!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 dirty="0">
                <a:solidFill>
                  <a:srgbClr val="FF0000"/>
                </a:solidFill>
              </a:rPr>
              <a:t>DO NOT seek published solutions online</a:t>
            </a:r>
            <a:endParaRPr sz="24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See syllabus about online code examples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2400" dirty="0"/>
              <a:t>See syllabus about generative AI</a:t>
            </a:r>
            <a:endParaRPr dirty="0"/>
          </a:p>
        </p:txBody>
      </p:sp>
      <p:grpSp>
        <p:nvGrpSpPr>
          <p:cNvPr id="336" name="Google Shape;336;p25"/>
          <p:cNvGrpSpPr/>
          <p:nvPr/>
        </p:nvGrpSpPr>
        <p:grpSpPr>
          <a:xfrm>
            <a:off x="8399161" y="4190999"/>
            <a:ext cx="2640369" cy="2362201"/>
            <a:chOff x="8326527" y="4343400"/>
            <a:chExt cx="2640369" cy="2362201"/>
          </a:xfrm>
        </p:grpSpPr>
        <p:pic>
          <p:nvPicPr>
            <p:cNvPr id="337" name="Google Shape;337;p2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8326527" y="4676829"/>
              <a:ext cx="2640369" cy="1477638"/>
            </a:xfrm>
            <a:prstGeom prst="rect">
              <a:avLst/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38" name="Google Shape;338;p25"/>
            <p:cNvSpPr/>
            <p:nvPr/>
          </p:nvSpPr>
          <p:spPr>
            <a:xfrm>
              <a:off x="8501503" y="4343400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25"/>
          <p:cNvGrpSpPr/>
          <p:nvPr/>
        </p:nvGrpSpPr>
        <p:grpSpPr>
          <a:xfrm>
            <a:off x="8425303" y="1523999"/>
            <a:ext cx="2552183" cy="2362201"/>
            <a:chOff x="8425303" y="1501219"/>
            <a:chExt cx="2552183" cy="2362201"/>
          </a:xfrm>
        </p:grpSpPr>
        <p:pic>
          <p:nvPicPr>
            <p:cNvPr id="340" name="Google Shape;340;p25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425303" y="1599509"/>
              <a:ext cx="2552183" cy="1979023"/>
            </a:xfrm>
            <a:prstGeom prst="rect">
              <a:avLst/>
            </a:prstGeom>
            <a:solidFill>
              <a:srgbClr val="ECECEC"/>
            </a:solidFill>
            <a:ln w="88900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41" name="Google Shape;341;p25"/>
            <p:cNvSpPr/>
            <p:nvPr/>
          </p:nvSpPr>
          <p:spPr>
            <a:xfrm>
              <a:off x="8501503" y="1501219"/>
              <a:ext cx="2362201" cy="2362201"/>
            </a:xfrm>
            <a:prstGeom prst="noSmoking">
              <a:avLst>
                <a:gd name="adj" fmla="val 9414"/>
              </a:avLst>
            </a:prstGeom>
            <a:solidFill>
              <a:srgbClr val="C00000"/>
            </a:solidFill>
            <a:ln w="127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Generative AI</a:t>
            </a:r>
            <a:endParaRPr/>
          </a:p>
        </p:txBody>
      </p:sp>
      <p:sp>
        <p:nvSpPr>
          <p:cNvPr id="348" name="Google Shape;348;p28"/>
          <p:cNvSpPr txBox="1">
            <a:spLocks noGrp="1"/>
          </p:cNvSpPr>
          <p:nvPr>
            <p:ph type="body" idx="1"/>
          </p:nvPr>
        </p:nvSpPr>
        <p:spPr>
          <a:xfrm>
            <a:off x="838200" y="1543400"/>
            <a:ext cx="10515600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/>
              <a:t>For each assignment, we’ll say if and how generative AI tools can be used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When you use a tool, you must properly document and credit the tool (including the prompt)</a:t>
            </a:r>
            <a:endParaRPr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n-US"/>
              <a:t>Failure to do this is serious violation of academic integrity!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Keep in mind tools may produce incorrect results, or may result in plagiarism or copyright violations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/>
              <a:t>It is your responsibility—not the tool’s—to assure the quality, integrity, and accuracy of work you submit</a:t>
            </a:r>
            <a:endParaRPr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b="1"/>
              <a:t>Having said all this, in CS3100 we will examine how such tools can be useful in the study and practice of algorithm design and analysis</a:t>
            </a:r>
            <a:r>
              <a:rPr lang="en-US"/>
              <a:t>!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Feedback</a:t>
            </a:r>
            <a:endParaRPr/>
          </a:p>
        </p:txBody>
      </p:sp>
      <p:sp>
        <p:nvSpPr>
          <p:cNvPr id="355" name="Google Shape;355;p29"/>
          <p:cNvSpPr txBox="1">
            <a:spLocks noGrp="1"/>
          </p:cNvSpPr>
          <p:nvPr>
            <p:ph type="body" idx="1"/>
          </p:nvPr>
        </p:nvSpPr>
        <p:spPr>
          <a:xfrm>
            <a:off x="838200" y="1903228"/>
            <a:ext cx="10759440" cy="4249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We professors are not course dictators, more like civil servants.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We’re open to any suggestion to help you learn.</a:t>
            </a:r>
            <a:endParaRPr sz="32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Let us know!</a:t>
            </a:r>
            <a:endParaRPr sz="32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In person</a:t>
            </a:r>
            <a:endParaRPr sz="28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Anonymous feedback</a:t>
            </a:r>
            <a:endParaRPr sz="2800"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sz="2800" dirty="0"/>
              <a:t>Course staff email: </a:t>
            </a:r>
            <a:r>
              <a:rPr lang="en-US" sz="2800" u="sng" dirty="0">
                <a:solidFill>
                  <a:schemeClr val="hlink"/>
                </a:solidFill>
                <a:hlinkClick r:id="rId3"/>
              </a:rPr>
              <a:t>cs3100@cshelpdesk.atlassian.net</a:t>
            </a:r>
            <a:r>
              <a:rPr lang="en-US" sz="2800" dirty="0"/>
              <a:t> </a:t>
            </a:r>
            <a:endParaRPr sz="2400"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Who is your instructor?</a:t>
            </a:r>
            <a:endParaRPr/>
          </a:p>
        </p:txBody>
      </p:sp>
      <p:sp>
        <p:nvSpPr>
          <p:cNvPr id="362" name="Google Shape;362;p31"/>
          <p:cNvSpPr txBox="1">
            <a:spLocks noGrp="1"/>
          </p:cNvSpPr>
          <p:nvPr>
            <p:ph type="body" idx="1"/>
          </p:nvPr>
        </p:nvSpPr>
        <p:spPr>
          <a:xfrm>
            <a:off x="2016050" y="1354667"/>
            <a:ext cx="8839792" cy="5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indent="0"/>
            <a:r>
              <a:rPr lang="en-US" dirty="0"/>
              <a:t>Mark Floryan</a:t>
            </a:r>
            <a:endParaRPr dirty="0"/>
          </a:p>
          <a:p>
            <a:pPr marL="0" indent="0"/>
            <a:r>
              <a:rPr lang="en-US" dirty="0"/>
              <a:t>Education: Ph.D., Computer Science, University of Massachusetts</a:t>
            </a:r>
            <a:endParaRPr dirty="0"/>
          </a:p>
          <a:p>
            <a:pPr marL="0" indent="0"/>
            <a:r>
              <a:rPr lang="en-US" dirty="0"/>
              <a:t>Main Research Area: AIED, Intelligent Tutoring Systems, Game Design. These days mostly CS Education stuff 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Work History:</a:t>
            </a:r>
            <a:endParaRPr dirty="0"/>
          </a:p>
          <a:p>
            <a:pPr marL="685800" lvl="1" indent="-240030">
              <a:buSzPts val="2400"/>
            </a:pPr>
            <a:r>
              <a:rPr lang="en-US" dirty="0"/>
              <a:t>UVa: I've been here for 12 years</a:t>
            </a:r>
          </a:p>
          <a:p>
            <a:pPr marL="685800" lvl="1" indent="-240030">
              <a:buSzPts val="2400"/>
            </a:pPr>
            <a:r>
              <a:rPr lang="en-US" dirty="0"/>
              <a:t>Game Development: 3 years</a:t>
            </a:r>
            <a:endParaRPr dirty="0"/>
          </a:p>
          <a:p>
            <a:pPr marL="1143000" lvl="2" indent="-238125">
              <a:buSzPts val="2000"/>
            </a:pPr>
            <a:r>
              <a:rPr lang="en-US" dirty="0" err="1"/>
              <a:t>Hitpoint</a:t>
            </a:r>
            <a:r>
              <a:rPr lang="en-US" dirty="0"/>
              <a:t> Studios (Massachusetts)</a:t>
            </a:r>
          </a:p>
          <a:p>
            <a:pPr marL="685800" lvl="1" indent="-238125">
              <a:buSzPts val="2000"/>
            </a:pPr>
            <a:r>
              <a:rPr lang="en-US" dirty="0"/>
              <a:t>Grad Student Researcher</a:t>
            </a:r>
            <a:br>
              <a:rPr lang="en-US" dirty="0"/>
            </a:br>
            <a:r>
              <a:rPr lang="en-US" dirty="0"/>
              <a:t> </a:t>
            </a:r>
          </a:p>
        </p:txBody>
      </p:sp>
      <p:pic>
        <p:nvPicPr>
          <p:cNvPr id="2" name="Picture 1" descr="Disney Fairies Hidden Treasures (Windows) News and Videos">
            <a:extLst>
              <a:ext uri="{FF2B5EF4-FFF2-40B4-BE49-F238E27FC236}">
                <a16:creationId xmlns:a16="http://schemas.microsoft.com/office/drawing/2014/main" id="{55258017-D3A7-E9D2-4807-53C84DEE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890" y="3754694"/>
            <a:ext cx="4544538" cy="25877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f606204d2d_2_4"/>
          <p:cNvSpPr txBox="1">
            <a:spLocks noGrp="1"/>
          </p:cNvSpPr>
          <p:nvPr>
            <p:ph type="title"/>
          </p:nvPr>
        </p:nvSpPr>
        <p:spPr>
          <a:xfrm>
            <a:off x="0" y="319224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Who is your instructor?</a:t>
            </a:r>
            <a:endParaRPr/>
          </a:p>
        </p:txBody>
      </p:sp>
      <p:sp>
        <p:nvSpPr>
          <p:cNvPr id="370" name="Google Shape;370;g2f606204d2d_2_4"/>
          <p:cNvSpPr txBox="1">
            <a:spLocks noGrp="1"/>
          </p:cNvSpPr>
          <p:nvPr>
            <p:ph type="body" idx="1"/>
          </p:nvPr>
        </p:nvSpPr>
        <p:spPr>
          <a:xfrm>
            <a:off x="2029046" y="1507776"/>
            <a:ext cx="7806070" cy="50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Aaron Bloomfield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Education: Ph.D., Computer Science, University of Pennsylvania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Main Research Area: computer science </a:t>
            </a:r>
            <a:br>
              <a:rPr lang="en-US" dirty="0"/>
            </a:br>
            <a:r>
              <a:rPr lang="en-US" dirty="0"/>
              <a:t>education.  Previously: graphics, haptics, </a:t>
            </a:r>
            <a:br>
              <a:rPr lang="en-US" dirty="0"/>
            </a:br>
            <a:r>
              <a:rPr lang="en-US" dirty="0"/>
              <a:t>virtual reality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dirty="0"/>
              <a:t>Has been at UVA for 21 years</a:t>
            </a:r>
            <a:endParaRPr dirty="0"/>
          </a:p>
        </p:txBody>
      </p:sp>
      <p:pic>
        <p:nvPicPr>
          <p:cNvPr id="372" name="Google Shape;372;g2f606204d2d_2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436" y="3103251"/>
            <a:ext cx="4682726" cy="343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 txBox="1">
            <a:spLocks noGrp="1"/>
          </p:cNvSpPr>
          <p:nvPr>
            <p:ph type="title"/>
          </p:nvPr>
        </p:nvSpPr>
        <p:spPr>
          <a:xfrm>
            <a:off x="0" y="3064476"/>
            <a:ext cx="12192000" cy="17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dirty="0"/>
              <a:t>Motivating problems</a:t>
            </a:r>
            <a:endParaRPr dirty="0"/>
          </a:p>
        </p:txBody>
      </p:sp>
      <p:sp>
        <p:nvSpPr>
          <p:cNvPr id="378" name="Google Shape;378;p32"/>
          <p:cNvSpPr txBox="1">
            <a:spLocks noGrp="1"/>
          </p:cNvSpPr>
          <p:nvPr>
            <p:ph type="body" idx="1"/>
          </p:nvPr>
        </p:nvSpPr>
        <p:spPr>
          <a:xfrm>
            <a:off x="831850" y="4959178"/>
            <a:ext cx="10515600" cy="113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f652350f26_0_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1: Map routing</a:t>
            </a:r>
            <a:endParaRPr/>
          </a:p>
        </p:txBody>
      </p:sp>
      <p:sp>
        <p:nvSpPr>
          <p:cNvPr id="386" name="Google Shape;386;g2f652350f26_0_7"/>
          <p:cNvSpPr txBox="1">
            <a:spLocks noGrp="1"/>
          </p:cNvSpPr>
          <p:nvPr>
            <p:ph type="body" idx="1"/>
          </p:nvPr>
        </p:nvSpPr>
        <p:spPr>
          <a:xfrm>
            <a:off x="1316665" y="1670991"/>
            <a:ext cx="2989800" cy="460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How does a GPS program find the shortest path from here to there?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Notice the three road types</a:t>
            </a:r>
            <a:endParaRPr dirty="0"/>
          </a:p>
        </p:txBody>
      </p:sp>
      <p:pic>
        <p:nvPicPr>
          <p:cNvPr id="388" name="Google Shape;388;g2f652350f2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2254" y="1543400"/>
            <a:ext cx="6853846" cy="51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313" y="3924300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Image result for al khwarizmi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77232" y="108332"/>
            <a:ext cx="2248321" cy="300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3" descr="Image result for edsger dijkstr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97937" y="-44182"/>
            <a:ext cx="2295123" cy="306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3" descr="Image result for alan turi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6192" y="1302536"/>
            <a:ext cx="2623331" cy="262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3" descr="Image result for donald knut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4826" y="4250051"/>
            <a:ext cx="2314574" cy="2565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3" descr="Image result for stephen cook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153400" y="4672341"/>
            <a:ext cx="3048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" descr="Sir Tony Hoare IMG 5125.jp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60020" y="4053301"/>
            <a:ext cx="2705100" cy="27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 descr="Image result for ada lovelace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956225" y="1066800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659468" y="5756850"/>
            <a:ext cx="20637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Tony Hoare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4251684" y="6197026"/>
            <a:ext cx="2465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Donald Knuth</a:t>
            </a:r>
            <a:endParaRPr/>
          </a:p>
        </p:txBody>
      </p:sp>
      <p:sp>
        <p:nvSpPr>
          <p:cNvPr id="126" name="Google Shape;126;p3"/>
          <p:cNvSpPr txBox="1"/>
          <p:nvPr/>
        </p:nvSpPr>
        <p:spPr>
          <a:xfrm>
            <a:off x="8182833" y="6070834"/>
            <a:ext cx="249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Stephen Cook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175568" y="3339537"/>
            <a:ext cx="2349212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Alan Turing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2460512" y="4746968"/>
            <a:ext cx="2182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Aaron Bloomfield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3510675" y="3339525"/>
            <a:ext cx="237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Ada Lovelace</a:t>
            </a:r>
            <a:endParaRPr/>
          </a:p>
        </p:txBody>
      </p:sp>
      <p:pic>
        <p:nvPicPr>
          <p:cNvPr id="130" name="Google Shape;130;p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454454" y="2835628"/>
            <a:ext cx="1736405" cy="220997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3"/>
          <p:cNvSpPr txBox="1"/>
          <p:nvPr/>
        </p:nvSpPr>
        <p:spPr>
          <a:xfrm>
            <a:off x="9829615" y="385735"/>
            <a:ext cx="23766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Al-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Khwarizmi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8459056" y="3609060"/>
            <a:ext cx="1783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Ray Pettit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3"/>
          <p:cNvSpPr txBox="1"/>
          <p:nvPr/>
        </p:nvSpPr>
        <p:spPr>
          <a:xfrm>
            <a:off x="10993136" y="4367541"/>
            <a:ext cx="1178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Gauss</a:t>
            </a:r>
            <a:endParaRPr/>
          </a:p>
        </p:txBody>
      </p:sp>
      <p:pic>
        <p:nvPicPr>
          <p:cNvPr id="135" name="Google Shape;135;p3" descr="A person with long hair smiling&#10;&#10;Description automatically generated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62713" y="2607007"/>
            <a:ext cx="2226238" cy="2565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/>
          <p:nvPr/>
        </p:nvSpPr>
        <p:spPr>
          <a:xfrm>
            <a:off x="6405063" y="4071325"/>
            <a:ext cx="25923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Radia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Perlman</a:t>
            </a: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7449779" y="1481811"/>
            <a:ext cx="2638200" cy="10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Edsger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Dijkstra</a:t>
            </a:r>
            <a:endParaRPr/>
          </a:p>
        </p:txBody>
      </p:sp>
      <p:pic>
        <p:nvPicPr>
          <p:cNvPr id="3" name="Picture 2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651B6003-48CD-70BF-2DD3-570647A675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71051" y="2940915"/>
            <a:ext cx="1932053" cy="1855401"/>
          </a:xfrm>
          <a:prstGeom prst="rect">
            <a:avLst/>
          </a:prstGeom>
        </p:spPr>
      </p:pic>
      <p:sp>
        <p:nvSpPr>
          <p:cNvPr id="4" name="Google Shape;136;p3">
            <a:extLst>
              <a:ext uri="{FF2B5EF4-FFF2-40B4-BE49-F238E27FC236}">
                <a16:creationId xmlns:a16="http://schemas.microsoft.com/office/drawing/2014/main" id="{4A9B3875-2E42-BBF9-7FB4-8DAAD4F18B07}"/>
              </a:ext>
            </a:extLst>
          </p:cNvPr>
          <p:cNvSpPr txBox="1"/>
          <p:nvPr/>
        </p:nvSpPr>
        <p:spPr>
          <a:xfrm>
            <a:off x="8537761" y="3773739"/>
            <a:ext cx="259230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Mark</a:t>
            </a:r>
            <a:b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</a:rPr>
            </a:b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Floryan</a:t>
            </a:r>
          </a:p>
        </p:txBody>
      </p:sp>
      <p:sp>
        <p:nvSpPr>
          <p:cNvPr id="2" name="Google Shape;104;p2">
            <a:extLst>
              <a:ext uri="{FF2B5EF4-FFF2-40B4-BE49-F238E27FC236}">
                <a16:creationId xmlns:a16="http://schemas.microsoft.com/office/drawing/2014/main" id="{3C15B9AE-EA3E-B613-8BD6-E7B3B154363C}"/>
              </a:ext>
            </a:extLst>
          </p:cNvPr>
          <p:cNvSpPr txBox="1"/>
          <p:nvPr/>
        </p:nvSpPr>
        <p:spPr>
          <a:xfrm>
            <a:off x="381000" y="108332"/>
            <a:ext cx="6417000" cy="103464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Who’s Who in Algorithms?</a:t>
            </a:r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f652350f26_0_15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Map routing</a:t>
            </a:r>
            <a:endParaRPr/>
          </a:p>
        </p:txBody>
      </p:sp>
      <p:sp>
        <p:nvSpPr>
          <p:cNvPr id="395" name="Google Shape;395;g2f652350f26_0_15"/>
          <p:cNvSpPr txBox="1">
            <a:spLocks noGrp="1"/>
          </p:cNvSpPr>
          <p:nvPr>
            <p:ph type="body" idx="1"/>
          </p:nvPr>
        </p:nvSpPr>
        <p:spPr>
          <a:xfrm>
            <a:off x="1032350" y="1354801"/>
            <a:ext cx="4196100" cy="475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One solution:</a:t>
            </a:r>
            <a:endParaRPr dirty="0"/>
          </a:p>
          <a:p>
            <a:pPr marL="457200" lvl="0" indent="-406400" algn="just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Get to a highway</a:t>
            </a:r>
            <a:endParaRPr dirty="0"/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Get as close as you can to the destination on highways</a:t>
            </a:r>
            <a:endParaRPr dirty="0"/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Then as close as you can on main roads</a:t>
            </a:r>
            <a:endParaRPr dirty="0"/>
          </a:p>
          <a:p>
            <a:pPr marL="457200" lvl="0" indent="-406400" algn="just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Then arrive via side roads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But how to find the shortest path on highways?</a:t>
            </a:r>
            <a:endParaRPr dirty="0"/>
          </a:p>
        </p:txBody>
      </p:sp>
      <p:pic>
        <p:nvPicPr>
          <p:cNvPr id="397" name="Google Shape;397;g2f652350f26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8450" y="1798175"/>
            <a:ext cx="6767175" cy="42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f652350f26_0_22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Shortest Path</a:t>
            </a:r>
            <a:endParaRPr/>
          </a:p>
        </p:txBody>
      </p:sp>
      <p:sp>
        <p:nvSpPr>
          <p:cNvPr id="404" name="Google Shape;404;g2f652350f26_0_22"/>
          <p:cNvSpPr txBox="1">
            <a:spLocks noGrp="1"/>
          </p:cNvSpPr>
          <p:nvPr>
            <p:ph type="body" idx="1"/>
          </p:nvPr>
        </p:nvSpPr>
        <p:spPr>
          <a:xfrm>
            <a:off x="1288651" y="1519612"/>
            <a:ext cx="6030300" cy="460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Formally: given a weighted graph, what is the shortest path from a start vertex to one (or many) end vertices?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The solution to the weighted version is Dijkstra’s Shortest Path algorithm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Similar applications: Internet routing (unweighted version)</a:t>
            </a:r>
            <a:endParaRPr dirty="0"/>
          </a:p>
        </p:txBody>
      </p:sp>
      <p:pic>
        <p:nvPicPr>
          <p:cNvPr id="406" name="Google Shape;406;g2f652350f26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8591" y="1444414"/>
            <a:ext cx="4064550" cy="454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f606204d2d_2_21"/>
          <p:cNvSpPr txBox="1"/>
          <p:nvPr/>
        </p:nvSpPr>
        <p:spPr>
          <a:xfrm>
            <a:off x="1854602" y="2286001"/>
            <a:ext cx="8548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12" name="Google Shape;412;g2f606204d2d_2_21"/>
          <p:cNvSpPr txBox="1">
            <a:spLocks noGrp="1"/>
          </p:cNvSpPr>
          <p:nvPr>
            <p:ph type="title"/>
          </p:nvPr>
        </p:nvSpPr>
        <p:spPr>
          <a:xfrm>
            <a:off x="0" y="-10449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</a:pPr>
            <a:r>
              <a:rPr lang="en-US"/>
              <a:t>Problem 2: Log Cutting</a:t>
            </a:r>
            <a:endParaRPr/>
          </a:p>
        </p:txBody>
      </p:sp>
      <p:sp>
        <p:nvSpPr>
          <p:cNvPr id="413" name="Google Shape;413;g2f606204d2d_2_21"/>
          <p:cNvSpPr txBox="1"/>
          <p:nvPr/>
        </p:nvSpPr>
        <p:spPr>
          <a:xfrm>
            <a:off x="609600" y="1295400"/>
            <a:ext cx="10972800" cy="3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You own a company that gets some item in bulk, and cuts it to customers’ requests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just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Calibri"/>
              <a:buChar char="–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Cloth, pipes, logs, lumber, etc.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just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Calibri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Assume you own a series of lengths, and customer orders arrive for a different (smaller) set of lengths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just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Calibri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What is the most profitable way to cut the item?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4" name="Google Shape;414;g2f606204d2d_2_21" descr="Image result for log"/>
          <p:cNvPicPr preferRelativeResize="0"/>
          <p:nvPr/>
        </p:nvPicPr>
        <p:blipFill rotWithShape="1">
          <a:blip r:embed="rId3">
            <a:alphaModFix/>
          </a:blip>
          <a:srcRect l="38121" r="37587"/>
          <a:stretch/>
        </p:blipFill>
        <p:spPr>
          <a:xfrm rot="5400000">
            <a:off x="5315803" y="2569976"/>
            <a:ext cx="1407992" cy="579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g2f606204d2d_2_930" descr="Image result for log"/>
          <p:cNvPicPr preferRelativeResize="0"/>
          <p:nvPr/>
        </p:nvPicPr>
        <p:blipFill rotWithShape="1">
          <a:blip r:embed="rId3">
            <a:alphaModFix/>
          </a:blip>
          <a:srcRect l="38121" r="37587"/>
          <a:stretch/>
        </p:blipFill>
        <p:spPr>
          <a:xfrm rot="5400000">
            <a:off x="5315803" y="2569976"/>
            <a:ext cx="1407992" cy="5796457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f606204d2d_2_930"/>
          <p:cNvSpPr txBox="1"/>
          <p:nvPr/>
        </p:nvSpPr>
        <p:spPr>
          <a:xfrm>
            <a:off x="1854602" y="1905001"/>
            <a:ext cx="8548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22" name="Google Shape;422;g2f606204d2d_2_930"/>
          <p:cNvSpPr/>
          <p:nvPr/>
        </p:nvSpPr>
        <p:spPr>
          <a:xfrm>
            <a:off x="33528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23" name="Google Shape;423;g2f606204d2d_2_930"/>
          <p:cNvSpPr/>
          <p:nvPr/>
        </p:nvSpPr>
        <p:spPr>
          <a:xfrm>
            <a:off x="38862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424" name="Google Shape;424;g2f606204d2d_2_930"/>
          <p:cNvSpPr/>
          <p:nvPr/>
        </p:nvSpPr>
        <p:spPr>
          <a:xfrm>
            <a:off x="44196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425" name="Google Shape;425;g2f606204d2d_2_930"/>
          <p:cNvSpPr/>
          <p:nvPr/>
        </p:nvSpPr>
        <p:spPr>
          <a:xfrm>
            <a:off x="49530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/>
          </a:p>
        </p:txBody>
      </p:sp>
      <p:sp>
        <p:nvSpPr>
          <p:cNvPr id="426" name="Google Shape;426;g2f606204d2d_2_930"/>
          <p:cNvSpPr/>
          <p:nvPr/>
        </p:nvSpPr>
        <p:spPr>
          <a:xfrm>
            <a:off x="54864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sp>
        <p:nvSpPr>
          <p:cNvPr id="427" name="Google Shape;427;g2f606204d2d_2_930"/>
          <p:cNvSpPr/>
          <p:nvPr/>
        </p:nvSpPr>
        <p:spPr>
          <a:xfrm>
            <a:off x="60198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428" name="Google Shape;428;g2f606204d2d_2_930"/>
          <p:cNvSpPr/>
          <p:nvPr/>
        </p:nvSpPr>
        <p:spPr>
          <a:xfrm>
            <a:off x="65532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429" name="Google Shape;429;g2f606204d2d_2_930"/>
          <p:cNvSpPr/>
          <p:nvPr/>
        </p:nvSpPr>
        <p:spPr>
          <a:xfrm>
            <a:off x="70866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430" name="Google Shape;430;g2f606204d2d_2_930"/>
          <p:cNvSpPr/>
          <p:nvPr/>
        </p:nvSpPr>
        <p:spPr>
          <a:xfrm>
            <a:off x="76200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sp>
        <p:nvSpPr>
          <p:cNvPr id="431" name="Google Shape;431;g2f606204d2d_2_930"/>
          <p:cNvSpPr/>
          <p:nvPr/>
        </p:nvSpPr>
        <p:spPr>
          <a:xfrm>
            <a:off x="8153400" y="3505200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432" name="Google Shape;432;g2f606204d2d_2_930"/>
          <p:cNvSpPr txBox="1"/>
          <p:nvPr/>
        </p:nvSpPr>
        <p:spPr>
          <a:xfrm>
            <a:off x="8269257" y="4043149"/>
            <a:ext cx="418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3" name="Google Shape;433;g2f606204d2d_2_930"/>
          <p:cNvSpPr txBox="1"/>
          <p:nvPr/>
        </p:nvSpPr>
        <p:spPr>
          <a:xfrm>
            <a:off x="7735857" y="4027227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4" name="Google Shape;434;g2f606204d2d_2_930"/>
          <p:cNvSpPr txBox="1"/>
          <p:nvPr/>
        </p:nvSpPr>
        <p:spPr>
          <a:xfrm>
            <a:off x="7202457" y="4027227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5" name="Google Shape;435;g2f606204d2d_2_930"/>
          <p:cNvSpPr txBox="1"/>
          <p:nvPr/>
        </p:nvSpPr>
        <p:spPr>
          <a:xfrm>
            <a:off x="6669057" y="4027227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6" name="Google Shape;436;g2f606204d2d_2_930"/>
          <p:cNvSpPr txBox="1"/>
          <p:nvPr/>
        </p:nvSpPr>
        <p:spPr>
          <a:xfrm>
            <a:off x="6135657" y="4027227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7" name="Google Shape;437;g2f606204d2d_2_930"/>
          <p:cNvSpPr txBox="1"/>
          <p:nvPr/>
        </p:nvSpPr>
        <p:spPr>
          <a:xfrm>
            <a:off x="5602257" y="4038600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8" name="Google Shape;438;g2f606204d2d_2_930"/>
          <p:cNvSpPr txBox="1"/>
          <p:nvPr/>
        </p:nvSpPr>
        <p:spPr>
          <a:xfrm>
            <a:off x="5068857" y="4038600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9" name="Google Shape;439;g2f606204d2d_2_930"/>
          <p:cNvSpPr txBox="1"/>
          <p:nvPr/>
        </p:nvSpPr>
        <p:spPr>
          <a:xfrm>
            <a:off x="4535457" y="4027227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0" name="Google Shape;440;g2f606204d2d_2_930"/>
          <p:cNvSpPr txBox="1"/>
          <p:nvPr/>
        </p:nvSpPr>
        <p:spPr>
          <a:xfrm>
            <a:off x="4002057" y="4038600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1" name="Google Shape;441;g2f606204d2d_2_930"/>
          <p:cNvSpPr txBox="1"/>
          <p:nvPr/>
        </p:nvSpPr>
        <p:spPr>
          <a:xfrm>
            <a:off x="3468657" y="4043149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2" name="Google Shape;442;g2f606204d2d_2_930"/>
          <p:cNvSpPr txBox="1"/>
          <p:nvPr/>
        </p:nvSpPr>
        <p:spPr>
          <a:xfrm>
            <a:off x="2466276" y="4050394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Length: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43" name="Google Shape;443;g2f606204d2d_2_930"/>
          <p:cNvSpPr txBox="1"/>
          <p:nvPr/>
        </p:nvSpPr>
        <p:spPr>
          <a:xfrm>
            <a:off x="2524743" y="3587250"/>
            <a:ext cx="7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Price: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44" name="Google Shape;444;g2f606204d2d_2_930"/>
          <p:cNvSpPr txBox="1">
            <a:spLocks noGrp="1"/>
          </p:cNvSpPr>
          <p:nvPr>
            <p:ph type="title"/>
          </p:nvPr>
        </p:nvSpPr>
        <p:spPr>
          <a:xfrm>
            <a:off x="0" y="287262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</a:pPr>
            <a:r>
              <a:rPr lang="en-US"/>
              <a:t>Log Cutting</a:t>
            </a:r>
            <a:endParaRPr/>
          </a:p>
        </p:txBody>
      </p:sp>
      <p:sp>
        <p:nvSpPr>
          <p:cNvPr id="445" name="Google Shape;445;g2f606204d2d_2_930"/>
          <p:cNvSpPr txBox="1"/>
          <p:nvPr/>
        </p:nvSpPr>
        <p:spPr>
          <a:xfrm>
            <a:off x="609600" y="1219200"/>
            <a:ext cx="10972800" cy="22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variant of that problem: how to cut the log to maximize profit</a:t>
            </a:r>
            <a:endParaRPr sz="2400" b="0" i="0" u="none" strike="noStrike" cap="none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f606204d2d_2_534"/>
          <p:cNvSpPr txBox="1">
            <a:spLocks noGrp="1"/>
          </p:cNvSpPr>
          <p:nvPr>
            <p:ph type="title"/>
          </p:nvPr>
        </p:nvSpPr>
        <p:spPr>
          <a:xfrm>
            <a:off x="0" y="245400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</a:pPr>
            <a:r>
              <a:rPr lang="en-US"/>
              <a:t>Greedy Algorithm</a:t>
            </a:r>
            <a:endParaRPr/>
          </a:p>
        </p:txBody>
      </p:sp>
      <p:sp>
        <p:nvSpPr>
          <p:cNvPr id="452" name="Google Shape;452;g2f606204d2d_2_534"/>
          <p:cNvSpPr txBox="1"/>
          <p:nvPr/>
        </p:nvSpPr>
        <p:spPr>
          <a:xfrm>
            <a:off x="6758334" y="3927709"/>
            <a:ext cx="229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Greedy:	Lengths: 3, 3</a:t>
            </a:r>
            <a:endParaRPr dirty="0">
              <a:solidFill>
                <a:schemeClr val="accent5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Profit: 52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53" name="Google Shape;453;g2f606204d2d_2_534"/>
          <p:cNvSpPr txBox="1"/>
          <p:nvPr/>
        </p:nvSpPr>
        <p:spPr>
          <a:xfrm>
            <a:off x="6758323" y="4741425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Better:	Lengths: 2, 2, 2</a:t>
            </a:r>
            <a:endParaRPr dirty="0">
              <a:solidFill>
                <a:schemeClr val="accent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	Profit: 54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54" name="Google Shape;454;g2f606204d2d_2_534"/>
          <p:cNvSpPr/>
          <p:nvPr/>
        </p:nvSpPr>
        <p:spPr>
          <a:xfrm>
            <a:off x="33528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55" name="Google Shape;455;g2f606204d2d_2_534"/>
          <p:cNvSpPr/>
          <p:nvPr/>
        </p:nvSpPr>
        <p:spPr>
          <a:xfrm>
            <a:off x="38862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456" name="Google Shape;456;g2f606204d2d_2_534"/>
          <p:cNvSpPr/>
          <p:nvPr/>
        </p:nvSpPr>
        <p:spPr>
          <a:xfrm>
            <a:off x="44196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sp>
        <p:nvSpPr>
          <p:cNvPr id="457" name="Google Shape;457;g2f606204d2d_2_534"/>
          <p:cNvSpPr/>
          <p:nvPr/>
        </p:nvSpPr>
        <p:spPr>
          <a:xfrm>
            <a:off x="49530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458" name="Google Shape;458;g2f606204d2d_2_534"/>
          <p:cNvSpPr/>
          <p:nvPr/>
        </p:nvSpPr>
        <p:spPr>
          <a:xfrm>
            <a:off x="54864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  <a:endParaRPr/>
          </a:p>
        </p:txBody>
      </p:sp>
      <p:sp>
        <p:nvSpPr>
          <p:cNvPr id="459" name="Google Shape;459;g2f606204d2d_2_534"/>
          <p:cNvSpPr txBox="1"/>
          <p:nvPr/>
        </p:nvSpPr>
        <p:spPr>
          <a:xfrm>
            <a:off x="56022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0" name="Google Shape;460;g2f606204d2d_2_534"/>
          <p:cNvSpPr txBox="1"/>
          <p:nvPr/>
        </p:nvSpPr>
        <p:spPr>
          <a:xfrm>
            <a:off x="50688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1" name="Google Shape;461;g2f606204d2d_2_534"/>
          <p:cNvSpPr txBox="1"/>
          <p:nvPr/>
        </p:nvSpPr>
        <p:spPr>
          <a:xfrm>
            <a:off x="4535457" y="4533601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2" name="Google Shape;462;g2f606204d2d_2_534"/>
          <p:cNvSpPr txBox="1"/>
          <p:nvPr/>
        </p:nvSpPr>
        <p:spPr>
          <a:xfrm>
            <a:off x="40020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3" name="Google Shape;463;g2f606204d2d_2_534"/>
          <p:cNvSpPr txBox="1"/>
          <p:nvPr/>
        </p:nvSpPr>
        <p:spPr>
          <a:xfrm>
            <a:off x="3468657" y="4549523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4" name="Google Shape;464;g2f606204d2d_2_534"/>
          <p:cNvSpPr txBox="1"/>
          <p:nvPr/>
        </p:nvSpPr>
        <p:spPr>
          <a:xfrm>
            <a:off x="2466276" y="4556768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Length: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65" name="Google Shape;465;g2f606204d2d_2_534"/>
          <p:cNvSpPr txBox="1"/>
          <p:nvPr/>
        </p:nvSpPr>
        <p:spPr>
          <a:xfrm>
            <a:off x="2429881" y="4093608"/>
            <a:ext cx="7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Price: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66" name="Google Shape;466;g2f606204d2d_2_534"/>
          <p:cNvSpPr/>
          <p:nvPr/>
        </p:nvSpPr>
        <p:spPr>
          <a:xfrm>
            <a:off x="60198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467" name="Google Shape;467;g2f606204d2d_2_534"/>
          <p:cNvSpPr txBox="1"/>
          <p:nvPr/>
        </p:nvSpPr>
        <p:spPr>
          <a:xfrm>
            <a:off x="61356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68" name="Google Shape;468;g2f606204d2d_2_534"/>
          <p:cNvSpPr txBox="1"/>
          <p:nvPr/>
        </p:nvSpPr>
        <p:spPr>
          <a:xfrm>
            <a:off x="2742314" y="1419847"/>
            <a:ext cx="7088372" cy="22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Greedy algorithms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 a solution by picking the best option “right now”</a:t>
            </a:r>
            <a:endParaRPr dirty="0"/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the most profitable cut first</a:t>
            </a:r>
            <a:endParaRPr dirty="0"/>
          </a:p>
          <a:p>
            <a: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g2f606204d2d_2_534" descr="Image result for log"/>
          <p:cNvPicPr preferRelativeResize="0"/>
          <p:nvPr/>
        </p:nvPicPr>
        <p:blipFill rotWithShape="1">
          <a:blip r:embed="rId3">
            <a:alphaModFix/>
          </a:blip>
          <a:srcRect l="38121" r="37587"/>
          <a:stretch/>
        </p:blipFill>
        <p:spPr>
          <a:xfrm rot="5400000">
            <a:off x="4537042" y="3621007"/>
            <a:ext cx="831915" cy="342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f606204d2d_2_66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</a:pPr>
            <a:r>
              <a:rPr lang="en-US" dirty="0"/>
              <a:t>Recursive Algorithm</a:t>
            </a:r>
            <a:endParaRPr dirty="0"/>
          </a:p>
        </p:txBody>
      </p:sp>
      <p:sp>
        <p:nvSpPr>
          <p:cNvPr id="476" name="Google Shape;476;g2f606204d2d_2_660"/>
          <p:cNvSpPr txBox="1"/>
          <p:nvPr/>
        </p:nvSpPr>
        <p:spPr>
          <a:xfrm>
            <a:off x="6758334" y="3927709"/>
            <a:ext cx="229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Greedy:	Lengths: 3, 3</a:t>
            </a:r>
            <a:endParaRPr dirty="0">
              <a:solidFill>
                <a:schemeClr val="accent5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Profit: 52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77" name="Google Shape;477;g2f606204d2d_2_660"/>
          <p:cNvSpPr txBox="1"/>
          <p:nvPr/>
        </p:nvSpPr>
        <p:spPr>
          <a:xfrm>
            <a:off x="6758323" y="4741425"/>
            <a:ext cx="2743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Better:	Lengths: 2, 2, 2</a:t>
            </a:r>
            <a:endParaRPr dirty="0">
              <a:solidFill>
                <a:schemeClr val="accent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	Profit: 54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78" name="Google Shape;478;g2f606204d2d_2_660"/>
          <p:cNvSpPr/>
          <p:nvPr/>
        </p:nvSpPr>
        <p:spPr>
          <a:xfrm>
            <a:off x="33528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79" name="Google Shape;479;g2f606204d2d_2_660"/>
          <p:cNvSpPr/>
          <p:nvPr/>
        </p:nvSpPr>
        <p:spPr>
          <a:xfrm>
            <a:off x="38862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480" name="Google Shape;480;g2f606204d2d_2_660"/>
          <p:cNvSpPr/>
          <p:nvPr/>
        </p:nvSpPr>
        <p:spPr>
          <a:xfrm>
            <a:off x="44196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sp>
        <p:nvSpPr>
          <p:cNvPr id="481" name="Google Shape;481;g2f606204d2d_2_660"/>
          <p:cNvSpPr/>
          <p:nvPr/>
        </p:nvSpPr>
        <p:spPr>
          <a:xfrm>
            <a:off x="49530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482" name="Google Shape;482;g2f606204d2d_2_660"/>
          <p:cNvSpPr/>
          <p:nvPr/>
        </p:nvSpPr>
        <p:spPr>
          <a:xfrm>
            <a:off x="54864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  <a:endParaRPr/>
          </a:p>
        </p:txBody>
      </p:sp>
      <p:sp>
        <p:nvSpPr>
          <p:cNvPr id="483" name="Google Shape;483;g2f606204d2d_2_660"/>
          <p:cNvSpPr txBox="1"/>
          <p:nvPr/>
        </p:nvSpPr>
        <p:spPr>
          <a:xfrm>
            <a:off x="56022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4" name="Google Shape;484;g2f606204d2d_2_660"/>
          <p:cNvSpPr txBox="1"/>
          <p:nvPr/>
        </p:nvSpPr>
        <p:spPr>
          <a:xfrm>
            <a:off x="50688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5" name="Google Shape;485;g2f606204d2d_2_660"/>
          <p:cNvSpPr txBox="1"/>
          <p:nvPr/>
        </p:nvSpPr>
        <p:spPr>
          <a:xfrm>
            <a:off x="4535457" y="4533601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6" name="Google Shape;486;g2f606204d2d_2_660"/>
          <p:cNvSpPr txBox="1"/>
          <p:nvPr/>
        </p:nvSpPr>
        <p:spPr>
          <a:xfrm>
            <a:off x="40020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7" name="Google Shape;487;g2f606204d2d_2_660"/>
          <p:cNvSpPr txBox="1"/>
          <p:nvPr/>
        </p:nvSpPr>
        <p:spPr>
          <a:xfrm>
            <a:off x="3468657" y="4549523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88" name="Google Shape;488;g2f606204d2d_2_660"/>
          <p:cNvSpPr txBox="1"/>
          <p:nvPr/>
        </p:nvSpPr>
        <p:spPr>
          <a:xfrm>
            <a:off x="2466276" y="4556768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Length: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489" name="Google Shape;489;g2f606204d2d_2_660"/>
          <p:cNvSpPr txBox="1"/>
          <p:nvPr/>
        </p:nvSpPr>
        <p:spPr>
          <a:xfrm>
            <a:off x="2429881" y="4093608"/>
            <a:ext cx="7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Price:</a:t>
            </a:r>
            <a:endParaRPr/>
          </a:p>
        </p:txBody>
      </p:sp>
      <p:sp>
        <p:nvSpPr>
          <p:cNvPr id="490" name="Google Shape;490;g2f606204d2d_2_660"/>
          <p:cNvSpPr/>
          <p:nvPr/>
        </p:nvSpPr>
        <p:spPr>
          <a:xfrm>
            <a:off x="6019800" y="40115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491" name="Google Shape;491;g2f606204d2d_2_660"/>
          <p:cNvSpPr txBox="1"/>
          <p:nvPr/>
        </p:nvSpPr>
        <p:spPr>
          <a:xfrm>
            <a:off x="6135657" y="45449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92" name="Google Shape;492;g2f606204d2d_2_660"/>
          <p:cNvSpPr txBox="1"/>
          <p:nvPr/>
        </p:nvSpPr>
        <p:spPr>
          <a:xfrm>
            <a:off x="609600" y="1600200"/>
            <a:ext cx="10972800" cy="22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A recursive algorithm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will try every single possibility recursively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Running times can be exponential (for some recursive algorithms)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42950" marR="0" lvl="1" indent="-28575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–"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But produces a better solution that greedy, just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sloooooooooow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143000" marR="0" lvl="2" indent="-76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3" name="Google Shape;493;g2f606204d2d_2_660" descr="Image result for log"/>
          <p:cNvPicPr preferRelativeResize="0"/>
          <p:nvPr/>
        </p:nvPicPr>
        <p:blipFill rotWithShape="1">
          <a:blip r:embed="rId3">
            <a:alphaModFix/>
          </a:blip>
          <a:srcRect l="38121" r="37587"/>
          <a:stretch/>
        </p:blipFill>
        <p:spPr>
          <a:xfrm rot="5400000">
            <a:off x="4537042" y="3621007"/>
            <a:ext cx="831915" cy="342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f606204d2d_2_90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Helvetica Neue Light"/>
              <a:buNone/>
            </a:pPr>
            <a:r>
              <a:rPr lang="en-US"/>
              <a:t>Dynamic Programming</a:t>
            </a:r>
            <a:endParaRPr/>
          </a:p>
        </p:txBody>
      </p:sp>
      <p:sp>
        <p:nvSpPr>
          <p:cNvPr id="500" name="Google Shape;500;g2f606204d2d_2_906"/>
          <p:cNvSpPr txBox="1"/>
          <p:nvPr/>
        </p:nvSpPr>
        <p:spPr>
          <a:xfrm>
            <a:off x="6758334" y="4918309"/>
            <a:ext cx="2297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Greedy:	Lengths: 3, 3</a:t>
            </a:r>
            <a:endParaRPr dirty="0">
              <a:solidFill>
                <a:schemeClr val="accent5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	Profit: 52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501" name="Google Shape;501;g2f606204d2d_2_906"/>
          <p:cNvSpPr txBox="1"/>
          <p:nvPr/>
        </p:nvSpPr>
        <p:spPr>
          <a:xfrm>
            <a:off x="6758324" y="5732025"/>
            <a:ext cx="26196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Better:	Lengths: 2, 2, 2</a:t>
            </a:r>
            <a:endParaRPr>
              <a:solidFill>
                <a:schemeClr val="accent4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	Profit: 54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2" name="Google Shape;502;g2f606204d2d_2_906"/>
          <p:cNvSpPr/>
          <p:nvPr/>
        </p:nvSpPr>
        <p:spPr>
          <a:xfrm>
            <a:off x="33528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03" name="Google Shape;503;g2f606204d2d_2_906"/>
          <p:cNvSpPr/>
          <p:nvPr/>
        </p:nvSpPr>
        <p:spPr>
          <a:xfrm>
            <a:off x="38862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504" name="Google Shape;504;g2f606204d2d_2_906"/>
          <p:cNvSpPr/>
          <p:nvPr/>
        </p:nvSpPr>
        <p:spPr>
          <a:xfrm>
            <a:off x="44196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r>
            <a:endParaRPr/>
          </a:p>
        </p:txBody>
      </p:sp>
      <p:sp>
        <p:nvSpPr>
          <p:cNvPr id="505" name="Google Shape;505;g2f606204d2d_2_906"/>
          <p:cNvSpPr/>
          <p:nvPr/>
        </p:nvSpPr>
        <p:spPr>
          <a:xfrm>
            <a:off x="49530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r>
            <a:endParaRPr/>
          </a:p>
        </p:txBody>
      </p:sp>
      <p:sp>
        <p:nvSpPr>
          <p:cNvPr id="506" name="Google Shape;506;g2f606204d2d_2_906"/>
          <p:cNvSpPr/>
          <p:nvPr/>
        </p:nvSpPr>
        <p:spPr>
          <a:xfrm>
            <a:off x="54864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r>
            <a:endParaRPr/>
          </a:p>
        </p:txBody>
      </p:sp>
      <p:sp>
        <p:nvSpPr>
          <p:cNvPr id="507" name="Google Shape;507;g2f606204d2d_2_906"/>
          <p:cNvSpPr txBox="1"/>
          <p:nvPr/>
        </p:nvSpPr>
        <p:spPr>
          <a:xfrm>
            <a:off x="5602257" y="55355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8" name="Google Shape;508;g2f606204d2d_2_906"/>
          <p:cNvSpPr txBox="1"/>
          <p:nvPr/>
        </p:nvSpPr>
        <p:spPr>
          <a:xfrm>
            <a:off x="5068857" y="55355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09" name="Google Shape;509;g2f606204d2d_2_906"/>
          <p:cNvSpPr txBox="1"/>
          <p:nvPr/>
        </p:nvSpPr>
        <p:spPr>
          <a:xfrm>
            <a:off x="4535457" y="5524201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10" name="Google Shape;510;g2f606204d2d_2_906"/>
          <p:cNvSpPr txBox="1"/>
          <p:nvPr/>
        </p:nvSpPr>
        <p:spPr>
          <a:xfrm>
            <a:off x="4002057" y="55355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11" name="Google Shape;511;g2f606204d2d_2_906"/>
          <p:cNvSpPr txBox="1"/>
          <p:nvPr/>
        </p:nvSpPr>
        <p:spPr>
          <a:xfrm>
            <a:off x="3468657" y="5540123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12" name="Google Shape;512;g2f606204d2d_2_906"/>
          <p:cNvSpPr txBox="1"/>
          <p:nvPr/>
        </p:nvSpPr>
        <p:spPr>
          <a:xfrm>
            <a:off x="2466276" y="5547368"/>
            <a:ext cx="8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Length: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513" name="Google Shape;513;g2f606204d2d_2_906"/>
          <p:cNvSpPr txBox="1"/>
          <p:nvPr/>
        </p:nvSpPr>
        <p:spPr>
          <a:xfrm>
            <a:off x="2429881" y="5084208"/>
            <a:ext cx="71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Price:</a:t>
            </a:r>
            <a:endParaRPr/>
          </a:p>
        </p:txBody>
      </p:sp>
      <p:sp>
        <p:nvSpPr>
          <p:cNvPr id="514" name="Google Shape;514;g2f606204d2d_2_906"/>
          <p:cNvSpPr/>
          <p:nvPr/>
        </p:nvSpPr>
        <p:spPr>
          <a:xfrm>
            <a:off x="6019800" y="5002174"/>
            <a:ext cx="533400" cy="5334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r>
            <a:endParaRPr/>
          </a:p>
        </p:txBody>
      </p:sp>
      <p:sp>
        <p:nvSpPr>
          <p:cNvPr id="515" name="Google Shape;515;g2f606204d2d_2_906"/>
          <p:cNvSpPr txBox="1"/>
          <p:nvPr/>
        </p:nvSpPr>
        <p:spPr>
          <a:xfrm>
            <a:off x="6135657" y="5535574"/>
            <a:ext cx="30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16" name="Google Shape;516;g2f606204d2d_2_906"/>
          <p:cNvSpPr txBox="1"/>
          <p:nvPr/>
        </p:nvSpPr>
        <p:spPr>
          <a:xfrm>
            <a:off x="609600" y="1600200"/>
            <a:ext cx="10972800" cy="30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tx1">
                  <a:lumMod val="95000"/>
                </a:schemeClr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Dynamic programming (DP) </a:t>
            </a: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is like recursion, but it saves previously computed answers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DP Fibonacci (1, 1, 2, 3, 5, 8, 13, …) where </a:t>
            </a:r>
            <a:r>
              <a:rPr lang="en-US" sz="32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F(n)=F(n-1)+F(n-2)</a:t>
            </a:r>
            <a:endParaRPr sz="3200" i="1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Recursive Fibonacci runs in exponential time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Dynamic programming Fibonacci runs linear time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–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(Formulaic Fibonacci runs in constant time) 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7" name="Google Shape;517;g2f606204d2d_2_906" descr="Image result for log"/>
          <p:cNvPicPr preferRelativeResize="0"/>
          <p:nvPr/>
        </p:nvPicPr>
        <p:blipFill rotWithShape="1">
          <a:blip r:embed="rId3">
            <a:alphaModFix/>
          </a:blip>
          <a:srcRect l="38121" r="37587"/>
          <a:stretch/>
        </p:blipFill>
        <p:spPr>
          <a:xfrm rot="5400000">
            <a:off x="4537042" y="4611607"/>
            <a:ext cx="831915" cy="3424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f606204d2d_2_1074"/>
          <p:cNvSpPr txBox="1"/>
          <p:nvPr/>
        </p:nvSpPr>
        <p:spPr>
          <a:xfrm>
            <a:off x="1854602" y="2286001"/>
            <a:ext cx="85485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523" name="Google Shape;523;g2f606204d2d_2_1074"/>
          <p:cNvSpPr txBox="1">
            <a:spLocks noGrp="1"/>
          </p:cNvSpPr>
          <p:nvPr>
            <p:ph type="title"/>
          </p:nvPr>
        </p:nvSpPr>
        <p:spPr>
          <a:xfrm>
            <a:off x="0" y="149041"/>
            <a:ext cx="12192000" cy="91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Problem 3: Closest Pair of Points</a:t>
            </a:r>
            <a:endParaRPr dirty="0"/>
          </a:p>
        </p:txBody>
      </p:sp>
      <p:sp>
        <p:nvSpPr>
          <p:cNvPr id="524" name="Google Shape;524;g2f606204d2d_2_1074"/>
          <p:cNvSpPr txBox="1"/>
          <p:nvPr/>
        </p:nvSpPr>
        <p:spPr>
          <a:xfrm>
            <a:off x="631521" y="1193172"/>
            <a:ext cx="3660000" cy="49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marR="0" lvl="0" indent="-431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ATC (Air Traffic Control) wants to monitor planes that are too close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318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We can do this by finding the two closest planes (points) in the airspace</a:t>
            </a:r>
            <a:endParaRPr sz="32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g2f606204d2d_2_10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4685" y="1548203"/>
            <a:ext cx="7518001" cy="42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f606204d2d_2_961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Closest Pair of Points</a:t>
            </a:r>
            <a:endParaRPr/>
          </a:p>
        </p:txBody>
      </p:sp>
      <p:sp>
        <p:nvSpPr>
          <p:cNvPr id="532" name="Google Shape;532;g2f606204d2d_2_961"/>
          <p:cNvSpPr/>
          <p:nvPr/>
        </p:nvSpPr>
        <p:spPr>
          <a:xfrm>
            <a:off x="6096000" y="1354801"/>
            <a:ext cx="5181600" cy="5181600"/>
          </a:xfrm>
          <a:prstGeom prst="rect">
            <a:avLst/>
          </a:prstGeom>
          <a:noFill/>
          <a:ln w="127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g2f606204d2d_2_961"/>
          <p:cNvSpPr/>
          <p:nvPr/>
        </p:nvSpPr>
        <p:spPr>
          <a:xfrm>
            <a:off x="6590070" y="1659601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534" name="Google Shape;534;g2f606204d2d_2_961"/>
          <p:cNvSpPr/>
          <p:nvPr/>
        </p:nvSpPr>
        <p:spPr>
          <a:xfrm>
            <a:off x="9372600" y="1507201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535" name="Google Shape;535;g2f606204d2d_2_961"/>
          <p:cNvSpPr/>
          <p:nvPr/>
        </p:nvSpPr>
        <p:spPr>
          <a:xfrm>
            <a:off x="6693309" y="5440105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536" name="Google Shape;536;g2f606204d2d_2_961"/>
          <p:cNvSpPr/>
          <p:nvPr/>
        </p:nvSpPr>
        <p:spPr>
          <a:xfrm>
            <a:off x="10439400" y="2989413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537" name="Google Shape;537;g2f606204d2d_2_961"/>
          <p:cNvSpPr/>
          <p:nvPr/>
        </p:nvSpPr>
        <p:spPr>
          <a:xfrm>
            <a:off x="7266039" y="2650201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538" name="Google Shape;538;g2f606204d2d_2_961"/>
          <p:cNvSpPr/>
          <p:nvPr/>
        </p:nvSpPr>
        <p:spPr>
          <a:xfrm>
            <a:off x="8817077" y="3294213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539" name="Google Shape;539;g2f606204d2d_2_961"/>
          <p:cNvSpPr/>
          <p:nvPr/>
        </p:nvSpPr>
        <p:spPr>
          <a:xfrm>
            <a:off x="7855973" y="4712517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/>
          </a:p>
        </p:txBody>
      </p:sp>
      <p:sp>
        <p:nvSpPr>
          <p:cNvPr id="540" name="Google Shape;540;g2f606204d2d_2_961"/>
          <p:cNvSpPr/>
          <p:nvPr/>
        </p:nvSpPr>
        <p:spPr>
          <a:xfrm>
            <a:off x="9372600" y="5744905"/>
            <a:ext cx="304800" cy="304800"/>
          </a:xfrm>
          <a:prstGeom prst="ellipse">
            <a:avLst/>
          </a:prstGeom>
          <a:solidFill>
            <a:srgbClr val="FFCC66"/>
          </a:solidFill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541" name="Google Shape;541;g2f606204d2d_2_961"/>
          <p:cNvSpPr txBox="1"/>
          <p:nvPr/>
        </p:nvSpPr>
        <p:spPr>
          <a:xfrm>
            <a:off x="1189665" y="1659601"/>
            <a:ext cx="4659300" cy="3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Given: </a:t>
            </a:r>
            <a:r>
              <a:rPr lang="en-US" sz="2800" b="0" i="0" u="none" strike="noStrike" cap="none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 list of points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Return: 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The pair of points with smallest distance apart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Naive algorithm: consider all possible pairs of points: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 baseline="300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That’s slow; can we do better?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f606204d2d_2_97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943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Closest Pair of Points: Divide and Conquer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0369B1A-6364-850A-565B-8F2D1D3547BE}"/>
              </a:ext>
            </a:extLst>
          </p:cNvPr>
          <p:cNvGrpSpPr/>
          <p:nvPr/>
        </p:nvGrpSpPr>
        <p:grpSpPr>
          <a:xfrm>
            <a:off x="5971953" y="1178843"/>
            <a:ext cx="5181684" cy="5186515"/>
            <a:chOff x="5334000" y="1519085"/>
            <a:chExt cx="5181684" cy="5186515"/>
          </a:xfrm>
        </p:grpSpPr>
        <p:sp>
          <p:nvSpPr>
            <p:cNvPr id="548" name="Google Shape;548;g2f606204d2d_2_976"/>
            <p:cNvSpPr/>
            <p:nvPr/>
          </p:nvSpPr>
          <p:spPr>
            <a:xfrm>
              <a:off x="7696200" y="1524000"/>
              <a:ext cx="2819400" cy="518160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9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g2f606204d2d_2_976"/>
            <p:cNvSpPr/>
            <p:nvPr/>
          </p:nvSpPr>
          <p:spPr>
            <a:xfrm>
              <a:off x="5828070" y="1828800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  <p:sp>
          <p:nvSpPr>
            <p:cNvPr id="550" name="Google Shape;550;g2f606204d2d_2_976"/>
            <p:cNvSpPr/>
            <p:nvPr/>
          </p:nvSpPr>
          <p:spPr>
            <a:xfrm>
              <a:off x="8610600" y="1676400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  <p:sp>
          <p:nvSpPr>
            <p:cNvPr id="551" name="Google Shape;551;g2f606204d2d_2_976"/>
            <p:cNvSpPr/>
            <p:nvPr/>
          </p:nvSpPr>
          <p:spPr>
            <a:xfrm>
              <a:off x="5931309" y="5609304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  <p:sp>
          <p:nvSpPr>
            <p:cNvPr id="552" name="Google Shape;552;g2f606204d2d_2_976"/>
            <p:cNvSpPr/>
            <p:nvPr/>
          </p:nvSpPr>
          <p:spPr>
            <a:xfrm>
              <a:off x="9677400" y="3158612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  <p:sp>
          <p:nvSpPr>
            <p:cNvPr id="553" name="Google Shape;553;g2f606204d2d_2_976"/>
            <p:cNvSpPr/>
            <p:nvPr/>
          </p:nvSpPr>
          <p:spPr>
            <a:xfrm>
              <a:off x="6504039" y="2819400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/>
            </a:p>
          </p:txBody>
        </p:sp>
        <p:sp>
          <p:nvSpPr>
            <p:cNvPr id="554" name="Google Shape;554;g2f606204d2d_2_976"/>
            <p:cNvSpPr/>
            <p:nvPr/>
          </p:nvSpPr>
          <p:spPr>
            <a:xfrm>
              <a:off x="8055077" y="3463412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/>
            </a:p>
          </p:txBody>
        </p:sp>
        <p:sp>
          <p:nvSpPr>
            <p:cNvPr id="555" name="Google Shape;555;g2f606204d2d_2_976"/>
            <p:cNvSpPr/>
            <p:nvPr/>
          </p:nvSpPr>
          <p:spPr>
            <a:xfrm>
              <a:off x="7093973" y="4881716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/>
            </a:p>
          </p:txBody>
        </p:sp>
        <p:sp>
          <p:nvSpPr>
            <p:cNvPr id="556" name="Google Shape;556;g2f606204d2d_2_976"/>
            <p:cNvSpPr/>
            <p:nvPr/>
          </p:nvSpPr>
          <p:spPr>
            <a:xfrm>
              <a:off x="8610600" y="5914104"/>
              <a:ext cx="304800" cy="304800"/>
            </a:xfrm>
            <a:prstGeom prst="ellipse">
              <a:avLst/>
            </a:prstGeom>
            <a:solidFill>
              <a:srgbClr val="FFCC66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/>
            </a:p>
          </p:txBody>
        </p:sp>
        <p:sp>
          <p:nvSpPr>
            <p:cNvPr id="557" name="Google Shape;557;g2f606204d2d_2_976"/>
            <p:cNvSpPr/>
            <p:nvPr/>
          </p:nvSpPr>
          <p:spPr>
            <a:xfrm>
              <a:off x="5334000" y="1519085"/>
              <a:ext cx="2209800" cy="5181600"/>
            </a:xfrm>
            <a:prstGeom prst="rect">
              <a:avLst/>
            </a:prstGeom>
            <a:noFill/>
            <a:ln w="12700" cap="flat" cmpd="sng">
              <a:solidFill>
                <a:schemeClr val="tx1">
                  <a:lumMod val="9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g2f606204d2d_2_976"/>
            <p:cNvSpPr txBox="1"/>
            <p:nvPr/>
          </p:nvSpPr>
          <p:spPr>
            <a:xfrm>
              <a:off x="5334000" y="6336268"/>
              <a:ext cx="11184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tx1">
                      <a:lumMod val="9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LeftPoints</a:t>
              </a:r>
              <a:endParaRPr sz="1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g2f606204d2d_2_976"/>
            <p:cNvSpPr txBox="1"/>
            <p:nvPr/>
          </p:nvSpPr>
          <p:spPr>
            <a:xfrm>
              <a:off x="9272184" y="6336268"/>
              <a:ext cx="1243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 err="1">
                  <a:solidFill>
                    <a:schemeClr val="tx1">
                      <a:lumMod val="9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RightPoints</a:t>
              </a:r>
              <a:endParaRPr sz="1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g2f606204d2d_2_976"/>
            <p:cNvSpPr/>
            <p:nvPr/>
          </p:nvSpPr>
          <p:spPr>
            <a:xfrm rot="-1914972">
              <a:off x="5889986" y="1546813"/>
              <a:ext cx="919274" cy="1904468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g2f606204d2d_2_976"/>
            <p:cNvSpPr/>
            <p:nvPr/>
          </p:nvSpPr>
          <p:spPr>
            <a:xfrm rot="-6016498">
              <a:off x="8664372" y="2322776"/>
              <a:ext cx="771980" cy="2302819"/>
            </a:xfrm>
            <a:prstGeom prst="ellipse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g2f606204d2d_2_976"/>
            <p:cNvSpPr/>
            <p:nvPr/>
          </p:nvSpPr>
          <p:spPr>
            <a:xfrm rot="-3369489">
              <a:off x="7636663" y="4353165"/>
              <a:ext cx="816660" cy="2402138"/>
            </a:xfrm>
            <a:prstGeom prst="ellipse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g2f606204d2d_2_976"/>
            <p:cNvSpPr txBox="1"/>
            <p:nvPr/>
          </p:nvSpPr>
          <p:spPr>
            <a:xfrm>
              <a:off x="7810338" y="5292602"/>
              <a:ext cx="469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?</a:t>
              </a:r>
              <a:endParaRPr dirty="0">
                <a:solidFill>
                  <a:schemeClr val="accent1"/>
                </a:solidFill>
              </a:endParaRPr>
            </a:p>
          </p:txBody>
        </p:sp>
      </p:grpSp>
      <p:sp>
        <p:nvSpPr>
          <p:cNvPr id="564" name="Google Shape;564;g2f606204d2d_2_976"/>
          <p:cNvSpPr txBox="1"/>
          <p:nvPr/>
        </p:nvSpPr>
        <p:spPr>
          <a:xfrm>
            <a:off x="1521796" y="1323271"/>
            <a:ext cx="4659300" cy="48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Basic idea: split the area into halves, and then repeat (recurse) on the halves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When recombining, only consider the points “close” to the split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Running time: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Θ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28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 log </a:t>
            </a:r>
            <a:r>
              <a:rPr lang="en-US" sz="2800" i="1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(Similar to </a:t>
            </a:r>
            <a:r>
              <a:rPr lang="en-US" sz="28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mergesort</a:t>
            </a: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8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 txBox="1"/>
          <p:nvPr/>
        </p:nvSpPr>
        <p:spPr>
          <a:xfrm>
            <a:off x="595423" y="595423"/>
            <a:ext cx="11295256" cy="5894014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en-US" sz="4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Who’s Who in Algorithms?</a:t>
            </a:r>
            <a:endParaRPr sz="4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endParaRPr sz="26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Euclid – father of geometry, logic, number theory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Al-Khwarizmi – algebra, solution to linear and quadratic equations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Gauss – fundamental theorem of algebra, numeric analysis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Ada Lovelace – first computer program, more than number crunching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Alan Turing – breaking </a:t>
            </a:r>
            <a:r>
              <a:rPr lang="en-US" sz="2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Engima</a:t>
            </a: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Turing Machine (abstract model of computation) 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Edsger</a:t>
            </a: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Dijkstra – structured programming languages, graph algorithms</a:t>
            </a:r>
            <a:endParaRPr sz="26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Tony Hoare – Algol, Hoare logic, null reference, quicksort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Stephen Cook – polynomial time reduction, NP-completeness, proof complexity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Donald Knuth – analysis of algorithms, TAOCP, </a:t>
            </a:r>
            <a:r>
              <a:rPr lang="en-US" sz="2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TeX</a:t>
            </a: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literate programming</a:t>
            </a:r>
            <a:endParaRPr sz="2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Calibri"/>
              <a:buNone/>
            </a:pP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Radia Perlman – spanning tree algorithm and protocol (STP), LOGO-</a:t>
            </a:r>
            <a:r>
              <a:rPr lang="en-US" sz="2600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Tortis</a:t>
            </a:r>
            <a:r>
              <a:rPr lang="en-US" sz="26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language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f652350f26_0_0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Problem 4: Reductions</a:t>
            </a:r>
            <a:endParaRPr/>
          </a:p>
        </p:txBody>
      </p:sp>
      <p:sp>
        <p:nvSpPr>
          <p:cNvPr id="571" name="Google Shape;571;g2f652350f26_0_0"/>
          <p:cNvSpPr txBox="1">
            <a:spLocks noGrp="1"/>
          </p:cNvSpPr>
          <p:nvPr>
            <p:ph type="body" idx="1"/>
          </p:nvPr>
        </p:nvSpPr>
        <p:spPr>
          <a:xfrm>
            <a:off x="880726" y="1415807"/>
            <a:ext cx="5183100" cy="495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Imagine we have a “black box” solution for a problem </a:t>
            </a:r>
            <a:r>
              <a:rPr lang="en-US" b="1" i="1" dirty="0"/>
              <a:t>A</a:t>
            </a:r>
            <a:endParaRPr b="1" i="1" dirty="0"/>
          </a:p>
          <a:p>
            <a:pPr marL="457200" lvl="0" indent="-406400" algn="just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A library routine in a programming language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How can we adapt that to solve a similar problem </a:t>
            </a:r>
            <a:r>
              <a:rPr lang="en-US" b="1" i="1" dirty="0"/>
              <a:t>B</a:t>
            </a:r>
            <a:r>
              <a:rPr lang="en-US" dirty="0"/>
              <a:t>?</a:t>
            </a:r>
            <a:endParaRPr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This is called a </a:t>
            </a:r>
            <a:r>
              <a:rPr lang="en-US" i="1" dirty="0"/>
              <a:t>reduction</a:t>
            </a:r>
            <a:endParaRPr i="1" dirty="0"/>
          </a:p>
          <a:p>
            <a:pPr marL="457200" lvl="0" indent="-406400" algn="just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-US" dirty="0"/>
              <a:t>Converting one problem to another one to use an existing solution</a:t>
            </a:r>
            <a:endParaRPr dirty="0"/>
          </a:p>
        </p:txBody>
      </p:sp>
      <p:pic>
        <p:nvPicPr>
          <p:cNvPr id="573" name="Google Shape;573;g2f652350f2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267" y="1365631"/>
            <a:ext cx="5297208" cy="5056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f652350f26_0_3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Semester topics</a:t>
            </a:r>
            <a:endParaRPr/>
          </a:p>
        </p:txBody>
      </p:sp>
      <p:sp>
        <p:nvSpPr>
          <p:cNvPr id="580" name="Google Shape;580;g2f652350f26_0_33"/>
          <p:cNvSpPr txBox="1">
            <a:spLocks noGrp="1"/>
          </p:cNvSpPr>
          <p:nvPr>
            <p:ph type="body" idx="1"/>
          </p:nvPr>
        </p:nvSpPr>
        <p:spPr>
          <a:xfrm>
            <a:off x="2097272" y="1745418"/>
            <a:ext cx="7997456" cy="374098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We’ve seen examples of the five modules this semester: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Graphs (shortest path, Internet routing)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Divide &amp; conquer (closest pair of points, </a:t>
            </a:r>
            <a:r>
              <a:rPr lang="en-US" dirty="0" err="1"/>
              <a:t>mergesort</a:t>
            </a:r>
            <a:r>
              <a:rPr lang="en-US" dirty="0"/>
              <a:t>)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Greedy (shortest path, first take at log cutting)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Dynamic programming (better log cutting solution, Fibonacci)</a:t>
            </a:r>
            <a:endParaRPr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en-US" dirty="0"/>
              <a:t>Reductions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2"/>
          <p:cNvSpPr txBox="1">
            <a:spLocks noGrp="1"/>
          </p:cNvSpPr>
          <p:nvPr>
            <p:ph type="title"/>
          </p:nvPr>
        </p:nvSpPr>
        <p:spPr>
          <a:xfrm>
            <a:off x="0" y="3064476"/>
            <a:ext cx="12192000" cy="1778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</a:pPr>
            <a:r>
              <a:rPr lang="en-US" dirty="0"/>
              <a:t>Next Steps</a:t>
            </a:r>
            <a:endParaRPr dirty="0"/>
          </a:p>
        </p:txBody>
      </p:sp>
      <p:sp>
        <p:nvSpPr>
          <p:cNvPr id="587" name="Google Shape;587;p42"/>
          <p:cNvSpPr txBox="1">
            <a:spLocks noGrp="1"/>
          </p:cNvSpPr>
          <p:nvPr>
            <p:ph type="body" idx="1"/>
          </p:nvPr>
        </p:nvSpPr>
        <p:spPr>
          <a:xfrm>
            <a:off x="831850" y="4959178"/>
            <a:ext cx="10515600" cy="113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3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0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Review</a:t>
            </a:r>
            <a:endParaRPr/>
          </a:p>
        </p:txBody>
      </p:sp>
      <p:sp>
        <p:nvSpPr>
          <p:cNvPr id="594" name="Google Shape;594;p43"/>
          <p:cNvSpPr txBox="1">
            <a:spLocks noGrp="1"/>
          </p:cNvSpPr>
          <p:nvPr>
            <p:ph type="body" idx="1"/>
          </p:nvPr>
        </p:nvSpPr>
        <p:spPr>
          <a:xfrm>
            <a:off x="1379574" y="1309484"/>
            <a:ext cx="9432851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Next class we will: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Review how we analyze algorithms, including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Asymptotic notation, order classes, worst-case, etc.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Remind you how all this works by applying/reviewing it with sorting and searching you did in previous course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Sequential search, binary search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Sorting: insertion, quicksort, maybe </a:t>
            </a:r>
            <a:r>
              <a:rPr lang="en-US" dirty="0" err="1"/>
              <a:t>mergesort</a:t>
            </a:r>
            <a:endParaRPr dirty="0"/>
          </a:p>
          <a:p>
            <a:pPr marL="457200" lvl="0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Review and/or introduce proofs from CS 2120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Proof by induction</a:t>
            </a:r>
            <a:endParaRPr dirty="0"/>
          </a:p>
          <a:p>
            <a:pPr marL="1143000" lvl="1" indent="-457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Introduce you to how this can be used for proving algorithm correctness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29410" y="136525"/>
            <a:ext cx="12192000" cy="85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>
                <a:solidFill>
                  <a:schemeClr val="tx1">
                    <a:lumMod val="95000"/>
                  </a:schemeClr>
                </a:solidFill>
              </a:rPr>
              <a:t>A Historic Perspective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51" name="Google Shape;151;p5"/>
          <p:cNvCxnSpPr/>
          <p:nvPr/>
        </p:nvCxnSpPr>
        <p:spPr>
          <a:xfrm>
            <a:off x="457200" y="4076700"/>
            <a:ext cx="11125200" cy="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2" name="Google Shape;152;p5"/>
          <p:cNvCxnSpPr/>
          <p:nvPr/>
        </p:nvCxnSpPr>
        <p:spPr>
          <a:xfrm>
            <a:off x="1143000" y="3810000"/>
            <a:ext cx="0" cy="53340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" name="Google Shape;153;p5"/>
          <p:cNvCxnSpPr/>
          <p:nvPr/>
        </p:nvCxnSpPr>
        <p:spPr>
          <a:xfrm>
            <a:off x="3482101" y="3810000"/>
            <a:ext cx="0" cy="53340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4" name="Google Shape;154;p5"/>
          <p:cNvCxnSpPr/>
          <p:nvPr/>
        </p:nvCxnSpPr>
        <p:spPr>
          <a:xfrm>
            <a:off x="5741110" y="3810000"/>
            <a:ext cx="0" cy="53340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5" name="Google Shape;155;p5" descr="Image result for al khwarizm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9050" y="1763835"/>
            <a:ext cx="1378150" cy="184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5" descr="Image result for ada lovela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85830" y="2123500"/>
            <a:ext cx="1485899" cy="148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 descr="Image result for alan turi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6200" y="4911784"/>
            <a:ext cx="1489016" cy="148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5" descr="Image result for edsger dijkst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372600" y="4899752"/>
            <a:ext cx="1116762" cy="1489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 descr="Image result for donald knuth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76746" y="4899752"/>
            <a:ext cx="1340599" cy="1485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5" descr="Image result for stephen cook"/>
          <p:cNvPicPr preferRelativeResize="0"/>
          <p:nvPr/>
        </p:nvPicPr>
        <p:blipFill rotWithShape="1">
          <a:blip r:embed="rId8">
            <a:alphaModFix/>
          </a:blip>
          <a:srcRect l="26369" r="13302" b="2108"/>
          <a:stretch/>
        </p:blipFill>
        <p:spPr>
          <a:xfrm>
            <a:off x="9205594" y="2103001"/>
            <a:ext cx="1220954" cy="148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5" descr="Eucli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9951" y="1883003"/>
            <a:ext cx="1146098" cy="172238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5"/>
          <p:cNvSpPr txBox="1"/>
          <p:nvPr/>
        </p:nvSpPr>
        <p:spPr>
          <a:xfrm>
            <a:off x="689189" y="4419212"/>
            <a:ext cx="90762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300 BC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3195003" y="4419212"/>
            <a:ext cx="5741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800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4" name="Google Shape;164;p5"/>
          <p:cNvSpPr txBox="1"/>
          <p:nvPr/>
        </p:nvSpPr>
        <p:spPr>
          <a:xfrm>
            <a:off x="5366253" y="4419212"/>
            <a:ext cx="7040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1600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65" name="Google Shape;165;p5"/>
          <p:cNvCxnSpPr/>
          <p:nvPr/>
        </p:nvCxnSpPr>
        <p:spPr>
          <a:xfrm>
            <a:off x="7648263" y="3810000"/>
            <a:ext cx="0" cy="53340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5"/>
          <p:cNvSpPr txBox="1"/>
          <p:nvPr/>
        </p:nvSpPr>
        <p:spPr>
          <a:xfrm>
            <a:off x="7273406" y="4419212"/>
            <a:ext cx="7040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1800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cxnSp>
        <p:nvCxnSpPr>
          <p:cNvPr id="167" name="Google Shape;167;p5"/>
          <p:cNvCxnSpPr/>
          <p:nvPr/>
        </p:nvCxnSpPr>
        <p:spPr>
          <a:xfrm>
            <a:off x="8846013" y="3810000"/>
            <a:ext cx="0" cy="533400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9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8" name="Google Shape;168;p5"/>
          <p:cNvSpPr txBox="1"/>
          <p:nvPr/>
        </p:nvSpPr>
        <p:spPr>
          <a:xfrm>
            <a:off x="8471156" y="4419212"/>
            <a:ext cx="70403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1900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69" name="Google Shape;169;p5"/>
          <p:cNvSpPr txBox="1"/>
          <p:nvPr/>
        </p:nvSpPr>
        <p:spPr>
          <a:xfrm>
            <a:off x="770942" y="1452920"/>
            <a:ext cx="7441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Euclid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0" name="Google Shape;170;p5"/>
          <p:cNvSpPr txBox="1"/>
          <p:nvPr/>
        </p:nvSpPr>
        <p:spPr>
          <a:xfrm>
            <a:off x="2971800" y="1452920"/>
            <a:ext cx="141641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Al-Khwarizmi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5347016" y="1452920"/>
            <a:ext cx="74251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Gauss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6940408" y="1452920"/>
            <a:ext cx="14157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Ada Lovelace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8977788" y="1575824"/>
            <a:ext cx="14854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Stephen Cook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74" name="Google Shape;174;p5"/>
          <p:cNvSpPr txBox="1"/>
          <p:nvPr/>
        </p:nvSpPr>
        <p:spPr>
          <a:xfrm>
            <a:off x="7820925" y="6488675"/>
            <a:ext cx="134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Alan Turing</a:t>
            </a:r>
            <a:endParaRPr/>
          </a:p>
        </p:txBody>
      </p:sp>
      <p:sp>
        <p:nvSpPr>
          <p:cNvPr id="175" name="Google Shape;175;p5"/>
          <p:cNvSpPr txBox="1"/>
          <p:nvPr/>
        </p:nvSpPr>
        <p:spPr>
          <a:xfrm>
            <a:off x="9153400" y="6488675"/>
            <a:ext cx="1651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Edsger Dijkstra</a:t>
            </a:r>
            <a:endParaRPr/>
          </a:p>
        </p:txBody>
      </p:sp>
      <p:sp>
        <p:nvSpPr>
          <p:cNvPr id="176" name="Google Shape;176;p5"/>
          <p:cNvSpPr txBox="1"/>
          <p:nvPr/>
        </p:nvSpPr>
        <p:spPr>
          <a:xfrm>
            <a:off x="10804713" y="6480281"/>
            <a:ext cx="11829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 Knuth</a:t>
            </a:r>
            <a:endParaRPr/>
          </a:p>
        </p:txBody>
      </p:sp>
      <p:pic>
        <p:nvPicPr>
          <p:cNvPr id="177" name="Google Shape;177;p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10420" y="1818879"/>
            <a:ext cx="1415701" cy="1803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5" descr="A person with long hair smiling&#10;&#10;Description automatically generated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601336" y="2103001"/>
            <a:ext cx="1289446" cy="14858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5"/>
          <p:cNvSpPr txBox="1"/>
          <p:nvPr/>
        </p:nvSpPr>
        <p:spPr>
          <a:xfrm>
            <a:off x="10557874" y="1615201"/>
            <a:ext cx="15377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Radia Perlman</a:t>
            </a:r>
            <a:endParaRPr>
              <a:solidFill>
                <a:schemeClr val="tx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052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What Is an Algorithm?</a:t>
            </a:r>
            <a:endParaRPr/>
          </a:p>
        </p:txBody>
      </p:sp>
      <p:sp>
        <p:nvSpPr>
          <p:cNvPr id="187" name="Google Shape;187;p6"/>
          <p:cNvSpPr txBox="1">
            <a:spLocks noGrp="1"/>
          </p:cNvSpPr>
          <p:nvPr>
            <p:ph type="body" idx="1"/>
          </p:nvPr>
        </p:nvSpPr>
        <p:spPr>
          <a:xfrm>
            <a:off x="1423876" y="1495659"/>
            <a:ext cx="9344247" cy="41502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In mathematics and computer science, an algorithm is </a:t>
            </a:r>
            <a:r>
              <a:rPr lang="en-US" dirty="0">
                <a:solidFill>
                  <a:schemeClr val="accent5"/>
                </a:solidFill>
              </a:rPr>
              <a:t>a finite sequence of well-defined, computer-implementable instructions</a:t>
            </a:r>
            <a:r>
              <a:rPr lang="en-US" dirty="0"/>
              <a:t>, typically to solve a class of problems or to perform a computation. Algorithms are </a:t>
            </a:r>
            <a:r>
              <a:rPr lang="en-US" dirty="0">
                <a:solidFill>
                  <a:schemeClr val="accent5"/>
                </a:solidFill>
              </a:rPr>
              <a:t>unambiguous specifications </a:t>
            </a:r>
            <a:r>
              <a:rPr lang="en-US" dirty="0"/>
              <a:t>for performing calculation, data processing, automated reasoning, and other tasks. [Wikipedia Jan 2020] </a:t>
            </a:r>
            <a:endParaRPr dirty="0"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dirty="0"/>
              <a:t>An algorithm is </a:t>
            </a:r>
            <a:r>
              <a:rPr lang="en-US" dirty="0">
                <a:solidFill>
                  <a:schemeClr val="accent5"/>
                </a:solidFill>
              </a:rPr>
              <a:t>a step by step procedure </a:t>
            </a:r>
            <a:r>
              <a:rPr lang="en-US" dirty="0"/>
              <a:t>to solve logical and mathematical problems. [Simple English Wikipedia Aug 2019]</a:t>
            </a:r>
            <a:br>
              <a:rPr lang="en-US" dirty="0"/>
            </a:b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dirty="0"/>
              <a:t>Being </a:t>
            </a:r>
            <a:r>
              <a:rPr lang="en-US" u="sng" dirty="0"/>
              <a:t>unambiguous</a:t>
            </a:r>
            <a:r>
              <a:rPr lang="en-US" dirty="0"/>
              <a:t> is not always easy!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An example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Goals</a:t>
            </a:r>
            <a:endParaRPr/>
          </a:p>
        </p:txBody>
      </p:sp>
      <p:sp>
        <p:nvSpPr>
          <p:cNvPr id="194" name="Google Shape;194;p7"/>
          <p:cNvSpPr txBox="1">
            <a:spLocks noGrp="1"/>
          </p:cNvSpPr>
          <p:nvPr>
            <p:ph type="body" idx="1"/>
          </p:nvPr>
        </p:nvSpPr>
        <p:spPr>
          <a:xfrm>
            <a:off x="838200" y="1894274"/>
            <a:ext cx="10515600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Create an awesome learning experience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Instill enthusiasm for problem solving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Give broad perspective on computer science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3200" dirty="0"/>
              <a:t>Have fun!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solidFill>
            <a:srgbClr val="232D4B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Co-Instructors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8717627" y="1953858"/>
            <a:ext cx="2864773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Prof. Floryan</a:t>
            </a:r>
            <a:endParaRPr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Rice 203</a:t>
            </a:r>
            <a:endParaRPr sz="240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mrf8t@virginia.edu</a:t>
            </a:r>
            <a:b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</a:rPr>
            </a:br>
            <a:b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</a:rPr>
            </a:br>
            <a:r>
              <a:rPr lang="en-US" sz="240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Email or Piazza</a:t>
            </a:r>
            <a:endParaRPr sz="240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8"/>
          <p:cNvSpPr/>
          <p:nvPr/>
        </p:nvSpPr>
        <p:spPr>
          <a:xfrm>
            <a:off x="1601912" y="4508647"/>
            <a:ext cx="85344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Office Hours TBD!  Wait for announcement!</a:t>
            </a:r>
            <a:endParaRPr>
              <a:solidFill>
                <a:schemeClr val="tx1">
                  <a:lumMod val="95000"/>
                </a:schemeClr>
              </a:solidFill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See course website for TA office hours</a:t>
            </a:r>
            <a:endParaRPr sz="2800" b="0" i="0" u="none" strike="noStrike" cap="none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cs3100@cshelpdesk.atlassian.net</a:t>
            </a:r>
            <a:r>
              <a:rPr lang="en-US" sz="2800" b="0" i="0" u="none" strike="noStrike" cap="none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sz="1800" b="0" i="0" u="none" strike="noStrike" cap="none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 txBox="1"/>
          <p:nvPr/>
        </p:nvSpPr>
        <p:spPr>
          <a:xfrm>
            <a:off x="3000373" y="1944840"/>
            <a:ext cx="3248027" cy="214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Prof. Bloomfield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Rice 402</a:t>
            </a:r>
            <a:endParaRPr dirty="0">
              <a:solidFill>
                <a:schemeClr val="tx1">
                  <a:lumMod val="95000"/>
                </a:schemeClr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aaron@virginia.edu</a:t>
            </a: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Email or Piazza</a:t>
            </a:r>
            <a:endParaRPr sz="2400" dirty="0">
              <a:solidFill>
                <a:schemeClr val="tx1">
                  <a:lumMod val="9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273" y="1968749"/>
            <a:ext cx="2031325" cy="203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F49353C7-8ADA-3A9B-48E3-18E52A344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6743" y="2007577"/>
            <a:ext cx="2035757" cy="203575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>
            <a:spLocks noGrp="1"/>
          </p:cNvSpPr>
          <p:nvPr>
            <p:ph type="title"/>
          </p:nvPr>
        </p:nvSpPr>
        <p:spPr>
          <a:xfrm>
            <a:off x="0" y="1"/>
            <a:ext cx="12192000" cy="135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Overview of Platforms</a:t>
            </a:r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body" idx="1"/>
          </p:nvPr>
        </p:nvSpPr>
        <p:spPr>
          <a:xfrm>
            <a:off x="2018414" y="1787949"/>
            <a:ext cx="8550349" cy="4609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Canvas</a:t>
            </a:r>
            <a:endParaRPr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Mostly for linking to other things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Course Webpage</a:t>
            </a:r>
            <a:endParaRPr b="1"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https://uva-cs.github.io/dsa2/</a:t>
            </a:r>
            <a:endParaRPr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Contains syllabus, coursework instructions, lecture slides, lecture recordings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 err="1"/>
              <a:t>Gradescope</a:t>
            </a:r>
            <a:r>
              <a:rPr lang="en-US" b="1" dirty="0"/>
              <a:t> (linked through Canvas)</a:t>
            </a:r>
            <a:endParaRPr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submitting all assignments, viewing grades, requesting regrades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b="1" dirty="0"/>
              <a:t>Piazza (available through Canvas)</a:t>
            </a:r>
            <a:endParaRPr b="1"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For Q&amp;A about content and assignments</a:t>
            </a:r>
            <a:endParaRPr dirty="0"/>
          </a:p>
          <a:p>
            <a:pPr marL="685800" lvl="1" indent="-251459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dirty="0"/>
              <a:t>Instructors, TAs and other students read and answer, so ask here rather than email instructors</a:t>
            </a:r>
            <a:endParaRPr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{78731ABC-CB82-E74D-A429-13D3326A7E5D}tf10001122</Template>
  <TotalTime>39244</TotalTime>
  <Words>3112</Words>
  <Application>Microsoft Macintosh PowerPoint</Application>
  <PresentationFormat>Widescreen</PresentationFormat>
  <Paragraphs>471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Helvetica Neue Light</vt:lpstr>
      <vt:lpstr>Roboto</vt:lpstr>
      <vt:lpstr>Tw Cen MT</vt:lpstr>
      <vt:lpstr>Circuit</vt:lpstr>
      <vt:lpstr>Data Structures and Algorithms 2  Introduction and Logistics</vt:lpstr>
      <vt:lpstr>PowerPoint Presentation</vt:lpstr>
      <vt:lpstr>PowerPoint Presentation</vt:lpstr>
      <vt:lpstr>PowerPoint Presentation</vt:lpstr>
      <vt:lpstr>A Historic Perspective</vt:lpstr>
      <vt:lpstr>What Is an Algorithm?</vt:lpstr>
      <vt:lpstr>Goals</vt:lpstr>
      <vt:lpstr>Co-Instructors</vt:lpstr>
      <vt:lpstr>Overview of Platforms</vt:lpstr>
      <vt:lpstr>Requirements</vt:lpstr>
      <vt:lpstr>Warning</vt:lpstr>
      <vt:lpstr>“Learning Sources”</vt:lpstr>
      <vt:lpstr>Textbook</vt:lpstr>
      <vt:lpstr>Units and Assignments</vt:lpstr>
      <vt:lpstr>Course Learning Objectives</vt:lpstr>
      <vt:lpstr>Grading Breakdown</vt:lpstr>
      <vt:lpstr>Quizzes</vt:lpstr>
      <vt:lpstr>Problem Sets (PSs)</vt:lpstr>
      <vt:lpstr>Programming Assignment (PAs)</vt:lpstr>
      <vt:lpstr>Extension Policy</vt:lpstr>
      <vt:lpstr>PS0 – LaTeX Warmup</vt:lpstr>
      <vt:lpstr>Academic Integrity</vt:lpstr>
      <vt:lpstr>Academic Integrity</vt:lpstr>
      <vt:lpstr>Generative AI</vt:lpstr>
      <vt:lpstr>Feedback</vt:lpstr>
      <vt:lpstr>Who is your instructor?</vt:lpstr>
      <vt:lpstr>Who is your instructor?</vt:lpstr>
      <vt:lpstr>Motivating problems</vt:lpstr>
      <vt:lpstr>Problem 1: Map routing</vt:lpstr>
      <vt:lpstr>Map routing</vt:lpstr>
      <vt:lpstr>Shortest Path</vt:lpstr>
      <vt:lpstr>Problem 2: Log Cutting</vt:lpstr>
      <vt:lpstr>Log Cutting</vt:lpstr>
      <vt:lpstr>Greedy Algorithm</vt:lpstr>
      <vt:lpstr>Recursive Algorithm</vt:lpstr>
      <vt:lpstr>Dynamic Programming</vt:lpstr>
      <vt:lpstr>Problem 3: Closest Pair of Points</vt:lpstr>
      <vt:lpstr>Closest Pair of Points</vt:lpstr>
      <vt:lpstr>Closest Pair of Points: Divide and Conquer</vt:lpstr>
      <vt:lpstr>Problem 4: Reductions</vt:lpstr>
      <vt:lpstr>Semester topics</vt:lpstr>
      <vt:lpstr>Next Steps</vt:lpstr>
      <vt:lpstr>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Programming</dc:title>
  <dc:creator>Mark Floryan</dc:creator>
  <cp:lastModifiedBy>Floryan, Mark Richard (mrf8t)</cp:lastModifiedBy>
  <cp:revision>236</cp:revision>
  <dcterms:created xsi:type="dcterms:W3CDTF">2023-02-24T14:15:53Z</dcterms:created>
  <dcterms:modified xsi:type="dcterms:W3CDTF">2025-08-19T16:29:18Z</dcterms:modified>
</cp:coreProperties>
</file>